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7"/>
  </p:notesMasterIdLst>
  <p:sldIdLst>
    <p:sldId id="285" r:id="rId2"/>
    <p:sldId id="282" r:id="rId3"/>
    <p:sldId id="276" r:id="rId4"/>
    <p:sldId id="277" r:id="rId5"/>
    <p:sldId id="278" r:id="rId6"/>
    <p:sldId id="281" r:id="rId7"/>
    <p:sldId id="273" r:id="rId8"/>
    <p:sldId id="280" r:id="rId9"/>
    <p:sldId id="272" r:id="rId10"/>
    <p:sldId id="257" r:id="rId11"/>
    <p:sldId id="259" r:id="rId12"/>
    <p:sldId id="271" r:id="rId13"/>
    <p:sldId id="266" r:id="rId14"/>
    <p:sldId id="267" r:id="rId15"/>
    <p:sldId id="265" r:id="rId16"/>
    <p:sldId id="268" r:id="rId17"/>
    <p:sldId id="269" r:id="rId18"/>
    <p:sldId id="275" r:id="rId19"/>
    <p:sldId id="260" r:id="rId20"/>
    <p:sldId id="261" r:id="rId21"/>
    <p:sldId id="262" r:id="rId22"/>
    <p:sldId id="284" r:id="rId23"/>
    <p:sldId id="263" r:id="rId24"/>
    <p:sldId id="264"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66FF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68" autoAdjust="0"/>
    <p:restoredTop sz="94660"/>
  </p:normalViewPr>
  <p:slideViewPr>
    <p:cSldViewPr>
      <p:cViewPr>
        <p:scale>
          <a:sx n="42" d="100"/>
          <a:sy n="42" d="100"/>
        </p:scale>
        <p:origin x="-756" y="-15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CF8153-8C43-4A95-B643-7CADAEEDBFE5}" type="datetimeFigureOut">
              <a:rPr lang="en-US" smtClean="0"/>
              <a:pPr/>
              <a:t>11/22/2012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22E791-A2C9-4881-BF67-D387A137241B}" type="slidenum">
              <a:rPr lang="en-IN" smtClean="0"/>
              <a:pPr/>
              <a:t>‹#›</a:t>
            </a:fld>
            <a:endParaRPr lang="en-IN"/>
          </a:p>
        </p:txBody>
      </p:sp>
    </p:spTree>
    <p:extLst>
      <p:ext uri="{BB962C8B-B14F-4D97-AF65-F5344CB8AC3E}">
        <p14:creationId xmlns:p14="http://schemas.microsoft.com/office/powerpoint/2010/main" xmlns="" val="1604351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Ays</a:t>
            </a:r>
            <a:r>
              <a:rPr lang="en-US" dirty="0" smtClean="0"/>
              <a:t> </a:t>
            </a:r>
            <a:endParaRPr lang="en-IN" dirty="0"/>
          </a:p>
        </p:txBody>
      </p:sp>
      <p:sp>
        <p:nvSpPr>
          <p:cNvPr id="4" name="Slide Number Placeholder 3"/>
          <p:cNvSpPr>
            <a:spLocks noGrp="1"/>
          </p:cNvSpPr>
          <p:nvPr>
            <p:ph type="sldNum" sz="quarter" idx="10"/>
          </p:nvPr>
        </p:nvSpPr>
        <p:spPr/>
        <p:txBody>
          <a:bodyPr/>
          <a:lstStyle/>
          <a:p>
            <a:fld id="{6E22E791-A2C9-4881-BF67-D387A137241B}" type="slidenum">
              <a:rPr lang="en-IN" smtClean="0"/>
              <a:pPr/>
              <a:t>10</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548C1-3E94-4450-A188-53CF733769C7}" type="slidenum">
              <a:rPr lang="en-IN" smtClean="0"/>
              <a:pPr/>
              <a:t>‹#›</a:t>
            </a:fld>
            <a:endParaRPr lang="en-IN"/>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5" name="Footer Placeholder 4"/>
          <p:cNvSpPr>
            <a:spLocks noGrp="1"/>
          </p:cNvSpPr>
          <p:nvPr>
            <p:ph type="ftr" sz="quarter" idx="11"/>
          </p:nvPr>
        </p:nvSpPr>
        <p:spPr>
          <a:xfrm>
            <a:off x="2640597" y="6377459"/>
            <a:ext cx="3836404" cy="365125"/>
          </a:xfrm>
        </p:spPr>
        <p:txBody>
          <a:bodyPr/>
          <a:lstStyle/>
          <a:p>
            <a:endParaRPr lang="en-IN"/>
          </a:p>
        </p:txBody>
      </p:sp>
      <p:sp>
        <p:nvSpPr>
          <p:cNvPr id="6" name="Slide Number Placeholder 5"/>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A1548C1-3E94-4450-A188-53CF733769C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A1548C1-3E94-4450-A188-53CF733769C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5DD6E9-C86F-4C30-AEAD-332ACCAA88BE}" type="datetimeFigureOut">
              <a:rPr lang="en-US" smtClean="0"/>
              <a:pPr/>
              <a:t>11/22/2012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A1548C1-3E94-4450-A188-53CF733769C7}" type="slidenum">
              <a:rPr lang="en-IN" smtClean="0"/>
              <a:pPr/>
              <a:t>‹#›</a:t>
            </a:fld>
            <a:endParaRPr lang="en-IN"/>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B5DD6E9-C86F-4C30-AEAD-332ACCAA88BE}" type="datetimeFigureOut">
              <a:rPr lang="en-US" smtClean="0"/>
              <a:pPr/>
              <a:t>11/22/2012</a:t>
            </a:fld>
            <a:endParaRPr lang="en-IN"/>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IN"/>
          </a:p>
        </p:txBody>
      </p:sp>
      <p:sp>
        <p:nvSpPr>
          <p:cNvPr id="7" name="Slide Number Placeholder 6"/>
          <p:cNvSpPr>
            <a:spLocks noGrp="1"/>
          </p:cNvSpPr>
          <p:nvPr>
            <p:ph type="sldNum" sz="quarter" idx="12"/>
          </p:nvPr>
        </p:nvSpPr>
        <p:spPr>
          <a:xfrm>
            <a:off x="8339328" y="1170432"/>
            <a:ext cx="733864" cy="201168"/>
          </a:xfrm>
        </p:spPr>
        <p:txBody>
          <a:bodyPr/>
          <a:lstStyle/>
          <a:p>
            <a:fld id="{2A1548C1-3E94-4450-A188-53CF733769C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B5DD6E9-C86F-4C30-AEAD-332ACCAA88BE}" type="datetimeFigureOut">
              <a:rPr lang="en-US" smtClean="0"/>
              <a:pPr/>
              <a:t>11/22/2012</a:t>
            </a:fld>
            <a:endParaRPr lang="en-IN"/>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IN"/>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2A1548C1-3E94-4450-A188-53CF733769C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14348" y="100010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Bookman Old Style" pitchFamily="18" charset="0"/>
                <a:ea typeface="+mj-ea"/>
                <a:cs typeface="+mj-cs"/>
              </a:rPr>
              <a:t>Policy Analysis </a:t>
            </a:r>
            <a:r>
              <a:rPr lang="en-US" sz="4400" dirty="0" smtClean="0">
                <a:latin typeface="Bookman Old Style" pitchFamily="18" charset="0"/>
                <a:ea typeface="+mj-ea"/>
                <a:cs typeface="+mj-cs"/>
              </a:rPr>
              <a:t>P</a:t>
            </a:r>
            <a:r>
              <a:rPr kumimoji="0" lang="en-US" sz="4400" b="0" i="0" u="none" strike="noStrike" kern="1200" cap="none" spc="0" normalizeH="0" baseline="0" noProof="0" dirty="0" err="1" smtClean="0">
                <a:ln>
                  <a:noFill/>
                </a:ln>
                <a:solidFill>
                  <a:schemeClr val="tx1"/>
                </a:solidFill>
                <a:effectLst/>
                <a:uLnTx/>
                <a:uFillTx/>
                <a:latin typeface="Bookman Old Style" pitchFamily="18" charset="0"/>
                <a:ea typeface="+mj-ea"/>
                <a:cs typeface="+mj-cs"/>
              </a:rPr>
              <a:t>resentation</a:t>
            </a:r>
            <a:endParaRPr kumimoji="0" lang="en-IN" sz="4400" b="0" i="0" u="none" strike="noStrike" kern="1200" cap="none" spc="0" normalizeH="0" baseline="0" noProof="0" dirty="0">
              <a:ln>
                <a:noFill/>
              </a:ln>
              <a:solidFill>
                <a:schemeClr val="tx1"/>
              </a:solidFill>
              <a:effectLst/>
              <a:uLnTx/>
              <a:uFillTx/>
              <a:latin typeface="Bookman Old Style" pitchFamily="18" charset="0"/>
              <a:ea typeface="+mj-ea"/>
              <a:cs typeface="+mj-cs"/>
            </a:endParaRPr>
          </a:p>
        </p:txBody>
      </p:sp>
      <p:sp>
        <p:nvSpPr>
          <p:cNvPr id="5" name="Subtitle 2"/>
          <p:cNvSpPr txBox="1">
            <a:spLocks/>
          </p:cNvSpPr>
          <p:nvPr/>
        </p:nvSpPr>
        <p:spPr>
          <a:xfrm>
            <a:off x="1619672" y="5445224"/>
            <a:ext cx="6400800" cy="1185874"/>
          </a:xfrm>
          <a:prstGeom prst="rect">
            <a:avLst/>
          </a:prstGeom>
        </p:spPr>
        <p:txBody>
          <a:bodyPr vert="horz" lIns="91440" tIns="45720" rIns="91440" bIns="45720" rtlCol="0">
            <a:normAutofit fontScale="925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Bookman Old Style" pitchFamily="18" charset="0"/>
                <a:ea typeface="Times New Roman" pitchFamily="18" charset="0"/>
                <a:cs typeface="Times New Roman" pitchFamily="18" charset="0"/>
              </a:rPr>
              <a:t>Dr. </a:t>
            </a:r>
            <a:r>
              <a:rPr kumimoji="0" lang="en-US" sz="3200" b="0" i="0" u="none" strike="noStrike" kern="1200" cap="none" spc="0" normalizeH="0" baseline="0" noProof="0" dirty="0" err="1" smtClean="0">
                <a:ln>
                  <a:noFill/>
                </a:ln>
                <a:solidFill>
                  <a:schemeClr val="tx1"/>
                </a:solidFill>
                <a:effectLst/>
                <a:uLnTx/>
                <a:uFillTx/>
                <a:latin typeface="Bookman Old Style" pitchFamily="18" charset="0"/>
                <a:ea typeface="Times New Roman" pitchFamily="18" charset="0"/>
                <a:cs typeface="Times New Roman" pitchFamily="18" charset="0"/>
              </a:rPr>
              <a:t>Marri</a:t>
            </a:r>
            <a:r>
              <a:rPr kumimoji="0" lang="en-US" sz="3200" b="0" i="0" u="none" strike="noStrike" kern="1200" cap="none" spc="0" normalizeH="0" baseline="0" noProof="0" dirty="0" smtClean="0">
                <a:ln>
                  <a:noFill/>
                </a:ln>
                <a:solidFill>
                  <a:schemeClr val="tx1"/>
                </a:solidFill>
                <a:effectLst/>
                <a:uLnTx/>
                <a:uFillTx/>
                <a:latin typeface="Bookman Old Style" pitchFamily="18" charset="0"/>
                <a:ea typeface="Times New Roman" pitchFamily="18" charset="0"/>
                <a:cs typeface="Times New Roman" pitchFamily="18" charset="0"/>
              </a:rPr>
              <a:t> </a:t>
            </a:r>
            <a:r>
              <a:rPr kumimoji="0" lang="en-US" sz="3200" b="0" i="0" u="none" strike="noStrike" kern="1200" cap="none" spc="0" normalizeH="0" baseline="0" noProof="0" dirty="0" err="1" smtClean="0">
                <a:ln>
                  <a:noFill/>
                </a:ln>
                <a:solidFill>
                  <a:schemeClr val="tx1"/>
                </a:solidFill>
                <a:effectLst/>
                <a:uLnTx/>
                <a:uFillTx/>
                <a:latin typeface="Bookman Old Style" pitchFamily="18" charset="0"/>
                <a:ea typeface="Times New Roman" pitchFamily="18" charset="0"/>
                <a:cs typeface="Times New Roman" pitchFamily="18" charset="0"/>
              </a:rPr>
              <a:t>Channa</a:t>
            </a:r>
            <a:r>
              <a:rPr kumimoji="0" lang="en-US" sz="3200" b="0" i="0" u="none" strike="noStrike" kern="1200" cap="none" spc="0" normalizeH="0" baseline="0" noProof="0" dirty="0" smtClean="0">
                <a:ln>
                  <a:noFill/>
                </a:ln>
                <a:solidFill>
                  <a:schemeClr val="tx1"/>
                </a:solidFill>
                <a:effectLst/>
                <a:uLnTx/>
                <a:uFillTx/>
                <a:latin typeface="Bookman Old Style" pitchFamily="18" charset="0"/>
                <a:ea typeface="Times New Roman" pitchFamily="18" charset="0"/>
                <a:cs typeface="Times New Roman" pitchFamily="18" charset="0"/>
              </a:rPr>
              <a:t> Reddy Human Resources Development Institute</a:t>
            </a:r>
            <a:endParaRPr kumimoji="0" lang="en-US" sz="3200" b="0" i="0" u="none" strike="noStrike" kern="1200" cap="none" spc="0" normalizeH="0" baseline="0" noProof="0" dirty="0" smtClean="0">
              <a:ln>
                <a:noFill/>
              </a:ln>
              <a:solidFill>
                <a:schemeClr val="tx1"/>
              </a:solidFill>
              <a:effectLst/>
              <a:uLnTx/>
              <a:uFillTx/>
              <a:latin typeface="Bookman Old Style" pitchFamily="18" charset="0"/>
              <a:ea typeface="Times New Roman" pitchFamily="18" charset="0"/>
              <a:cs typeface="Arial" pitchFamily="34" charset="0"/>
            </a:endParaRPr>
          </a:p>
        </p:txBody>
      </p:sp>
      <p:pic>
        <p:nvPicPr>
          <p:cNvPr id="6" name="Picture 1" descr="header"/>
          <p:cNvPicPr>
            <a:picLocks noChangeAspect="1" noChangeArrowheads="1"/>
          </p:cNvPicPr>
          <p:nvPr/>
        </p:nvPicPr>
        <p:blipFill>
          <a:blip r:embed="rId2" cstate="print"/>
          <a:srcRect/>
          <a:stretch>
            <a:fillRect/>
          </a:stretch>
        </p:blipFill>
        <p:spPr bwMode="auto">
          <a:xfrm>
            <a:off x="3643306" y="2928934"/>
            <a:ext cx="1859285" cy="152400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latin typeface="Agency FB" pitchFamily="34" charset="0"/>
              </a:rPr>
              <a:t>What is Public Good in the Policy?</a:t>
            </a:r>
            <a:endParaRPr lang="en-IN" dirty="0">
              <a:latin typeface="Agency FB" pitchFamily="34" charset="0"/>
            </a:endParaRPr>
          </a:p>
        </p:txBody>
      </p:sp>
      <p:sp>
        <p:nvSpPr>
          <p:cNvPr id="3" name="Content Placeholder 2"/>
          <p:cNvSpPr>
            <a:spLocks noGrp="1"/>
          </p:cNvSpPr>
          <p:nvPr>
            <p:ph idx="1"/>
          </p:nvPr>
        </p:nvSpPr>
        <p:spPr>
          <a:xfrm>
            <a:off x="878904" y="1844824"/>
            <a:ext cx="8229600" cy="4625609"/>
          </a:xfrm>
        </p:spPr>
        <p:txBody>
          <a:bodyPr>
            <a:normAutofit fontScale="92500" lnSpcReduction="20000"/>
          </a:bodyPr>
          <a:lstStyle/>
          <a:p>
            <a:pPr>
              <a:buNone/>
            </a:pPr>
            <a:r>
              <a:rPr lang="en-US" dirty="0" smtClean="0"/>
              <a:t>Finds a prominent place in the national plans for the development of the children to become robust citizens, physically fit, mentally alert and morally healthy, endowed with the skills and motivations provided by society</a:t>
            </a:r>
          </a:p>
          <a:p>
            <a:pPr>
              <a:buNone/>
            </a:pPr>
            <a:endParaRPr lang="en-US" dirty="0" smtClean="0"/>
          </a:p>
          <a:p>
            <a:pPr>
              <a:buNone/>
            </a:pPr>
            <a:r>
              <a:rPr lang="en-US" dirty="0" smtClean="0"/>
              <a:t>Provides equal opportunities for the development of all Indian children during their period of growth</a:t>
            </a:r>
          </a:p>
          <a:p>
            <a:pPr>
              <a:buNone/>
            </a:pPr>
            <a:endParaRPr lang="en-US" dirty="0" smtClean="0"/>
          </a:p>
          <a:p>
            <a:pPr>
              <a:buNone/>
            </a:pPr>
            <a:r>
              <a:rPr lang="en-US" dirty="0" smtClean="0"/>
              <a:t>Creates a foundation for a strong young India.</a:t>
            </a:r>
          </a:p>
          <a:p>
            <a:pPr>
              <a:buNone/>
            </a:pPr>
            <a:endParaRPr lang="en-US" dirty="0" smtClean="0"/>
          </a:p>
          <a:p>
            <a:pPr marL="0" indent="0">
              <a:buNone/>
            </a:pPr>
            <a:endParaRPr lang="en-IN" dirty="0"/>
          </a:p>
        </p:txBody>
      </p:sp>
      <p:pic>
        <p:nvPicPr>
          <p:cNvPr id="4" name="Picture 5" descr="C:\Users\ARR RAGU\Desktop\Hand_left.gif"/>
          <p:cNvPicPr>
            <a:picLocks noChangeAspect="1" noChangeArrowheads="1" noCrop="1"/>
          </p:cNvPicPr>
          <p:nvPr/>
        </p:nvPicPr>
        <p:blipFill>
          <a:blip r:embed="rId3" cstate="print"/>
          <a:srcRect/>
          <a:stretch>
            <a:fillRect/>
          </a:stretch>
        </p:blipFill>
        <p:spPr bwMode="auto">
          <a:xfrm flipH="1">
            <a:off x="251520" y="1988840"/>
            <a:ext cx="768085" cy="288032"/>
          </a:xfrm>
          <a:prstGeom prst="rect">
            <a:avLst/>
          </a:prstGeom>
          <a:noFill/>
        </p:spPr>
      </p:pic>
      <p:pic>
        <p:nvPicPr>
          <p:cNvPr id="5" name="Picture 5" descr="C:\Users\ARR RAGU\Desktop\Hand_left.gif"/>
          <p:cNvPicPr>
            <a:picLocks noChangeAspect="1" noChangeArrowheads="1" noCrop="1"/>
          </p:cNvPicPr>
          <p:nvPr/>
        </p:nvPicPr>
        <p:blipFill>
          <a:blip r:embed="rId3" cstate="print"/>
          <a:srcRect/>
          <a:stretch>
            <a:fillRect/>
          </a:stretch>
        </p:blipFill>
        <p:spPr bwMode="auto">
          <a:xfrm flipH="1">
            <a:off x="251520" y="5661248"/>
            <a:ext cx="768085" cy="288032"/>
          </a:xfrm>
          <a:prstGeom prst="rect">
            <a:avLst/>
          </a:prstGeom>
          <a:noFill/>
        </p:spPr>
      </p:pic>
      <p:pic>
        <p:nvPicPr>
          <p:cNvPr id="6" name="Picture 5" descr="C:\Users\ARR RAGU\Desktop\Hand_left.gif"/>
          <p:cNvPicPr>
            <a:picLocks noChangeAspect="1" noChangeArrowheads="1" noCrop="1"/>
          </p:cNvPicPr>
          <p:nvPr/>
        </p:nvPicPr>
        <p:blipFill>
          <a:blip r:embed="rId3" cstate="print"/>
          <a:srcRect/>
          <a:stretch>
            <a:fillRect/>
          </a:stretch>
        </p:blipFill>
        <p:spPr bwMode="auto">
          <a:xfrm flipH="1">
            <a:off x="203515" y="4221088"/>
            <a:ext cx="768085" cy="28803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56792"/>
            <a:ext cx="8229600" cy="4625609"/>
          </a:xfrm>
        </p:spPr>
        <p:txBody>
          <a:bodyPr/>
          <a:lstStyle/>
          <a:p>
            <a:pPr>
              <a:buNone/>
            </a:pPr>
            <a:r>
              <a:rPr lang="en-US" dirty="0" smtClean="0"/>
              <a:t>Addresses new challenges regarding children that have emerged with the advent of </a:t>
            </a:r>
            <a:r>
              <a:rPr lang="en-US" dirty="0" err="1" smtClean="0"/>
              <a:t>globalisation</a:t>
            </a:r>
            <a:r>
              <a:rPr lang="en-US" dirty="0" smtClean="0"/>
              <a:t> </a:t>
            </a:r>
          </a:p>
          <a:p>
            <a:pPr>
              <a:buNone/>
            </a:pPr>
            <a:endParaRPr lang="en-US" sz="1050" dirty="0" smtClean="0"/>
          </a:p>
          <a:p>
            <a:pPr>
              <a:buNone/>
            </a:pPr>
            <a:r>
              <a:rPr lang="en-US" dirty="0" smtClean="0"/>
              <a:t>Ultimately the policy will strengthen the family, society and the nation</a:t>
            </a:r>
          </a:p>
        </p:txBody>
      </p:sp>
      <p:sp>
        <p:nvSpPr>
          <p:cNvPr id="4" name="Title 1"/>
          <p:cNvSpPr>
            <a:spLocks noGrp="1"/>
          </p:cNvSpPr>
          <p:nvPr>
            <p:ph type="title"/>
          </p:nvPr>
        </p:nvSpPr>
        <p:spPr/>
        <p:txBody>
          <a:bodyPr>
            <a:normAutofit/>
          </a:bodyPr>
          <a:lstStyle/>
          <a:p>
            <a:pPr algn="l"/>
            <a:r>
              <a:rPr lang="en-US" dirty="0" smtClean="0">
                <a:latin typeface="Agency FB" pitchFamily="34" charset="0"/>
              </a:rPr>
              <a:t>What is Public Good in the Policy?</a:t>
            </a:r>
            <a:endParaRPr lang="en-IN" dirty="0">
              <a:latin typeface="Agency FB" pitchFamily="34" charset="0"/>
            </a:endParaRPr>
          </a:p>
        </p:txBody>
      </p:sp>
      <p:pic>
        <p:nvPicPr>
          <p:cNvPr id="1026" name="Picture 2" descr="C:\Users\ARR RAGU\Desktop\child-care-and-education.jpg"/>
          <p:cNvPicPr>
            <a:picLocks noChangeAspect="1" noChangeArrowheads="1"/>
          </p:cNvPicPr>
          <p:nvPr/>
        </p:nvPicPr>
        <p:blipFill>
          <a:blip r:embed="rId2" cstate="print"/>
          <a:srcRect/>
          <a:stretch>
            <a:fillRect/>
          </a:stretch>
        </p:blipFill>
        <p:spPr bwMode="auto">
          <a:xfrm>
            <a:off x="0" y="4819454"/>
            <a:ext cx="2736304" cy="2038546"/>
          </a:xfrm>
          <a:prstGeom prst="rect">
            <a:avLst/>
          </a:prstGeom>
          <a:ln>
            <a:noFill/>
          </a:ln>
          <a:effectLst>
            <a:outerShdw blurRad="292100" dist="139700" dir="2700000" algn="tl" rotWithShape="0">
              <a:srgbClr val="333333">
                <a:alpha val="65000"/>
              </a:srgbClr>
            </a:outerShdw>
          </a:effectLst>
        </p:spPr>
      </p:pic>
      <p:pic>
        <p:nvPicPr>
          <p:cNvPr id="1027" name="Picture 3" descr="C:\Users\ARR RAGU\Desktop\IndiaCalcuttaboysmall-1024x850.jpg"/>
          <p:cNvPicPr>
            <a:picLocks noChangeAspect="1" noChangeArrowheads="1"/>
          </p:cNvPicPr>
          <p:nvPr/>
        </p:nvPicPr>
        <p:blipFill>
          <a:blip r:embed="rId3" cstate="print"/>
          <a:srcRect/>
          <a:stretch>
            <a:fillRect/>
          </a:stretch>
        </p:blipFill>
        <p:spPr bwMode="auto">
          <a:xfrm>
            <a:off x="3347864" y="4365105"/>
            <a:ext cx="2788568" cy="2492896"/>
          </a:xfrm>
          <a:prstGeom prst="rect">
            <a:avLst/>
          </a:prstGeom>
          <a:ln>
            <a:noFill/>
          </a:ln>
          <a:effectLst>
            <a:outerShdw blurRad="292100" dist="139700" dir="2700000" algn="tl" rotWithShape="0">
              <a:srgbClr val="333333">
                <a:alpha val="65000"/>
              </a:srgbClr>
            </a:outerShdw>
          </a:effectLst>
        </p:spPr>
      </p:pic>
      <p:pic>
        <p:nvPicPr>
          <p:cNvPr id="1028" name="Picture 4" descr="C:\Users\ARR RAGU\Desktop\ar20081.jpg"/>
          <p:cNvPicPr>
            <a:picLocks noChangeAspect="1" noChangeArrowheads="1"/>
          </p:cNvPicPr>
          <p:nvPr/>
        </p:nvPicPr>
        <p:blipFill>
          <a:blip r:embed="rId4" cstate="print"/>
          <a:srcRect/>
          <a:stretch>
            <a:fillRect/>
          </a:stretch>
        </p:blipFill>
        <p:spPr bwMode="auto">
          <a:xfrm>
            <a:off x="6948264" y="3933056"/>
            <a:ext cx="2160240" cy="2949228"/>
          </a:xfrm>
          <a:prstGeom prst="rect">
            <a:avLst/>
          </a:prstGeom>
          <a:ln>
            <a:noFill/>
          </a:ln>
          <a:effectLst>
            <a:outerShdw blurRad="292100" dist="139700" dir="2700000" algn="tl" rotWithShape="0">
              <a:srgbClr val="333333">
                <a:alpha val="65000"/>
              </a:srgbClr>
            </a:outerShdw>
          </a:effectLst>
        </p:spPr>
      </p:pic>
      <p:pic>
        <p:nvPicPr>
          <p:cNvPr id="1029" name="Picture 5" descr="C:\Users\ARR RAGU\Desktop\Hand_left.gif"/>
          <p:cNvPicPr>
            <a:picLocks noChangeAspect="1" noChangeArrowheads="1" noCrop="1"/>
          </p:cNvPicPr>
          <p:nvPr/>
        </p:nvPicPr>
        <p:blipFill>
          <a:blip r:embed="rId5" cstate="print"/>
          <a:srcRect/>
          <a:stretch>
            <a:fillRect/>
          </a:stretch>
        </p:blipFill>
        <p:spPr bwMode="auto">
          <a:xfrm flipH="1">
            <a:off x="275523" y="1772816"/>
            <a:ext cx="768085" cy="288032"/>
          </a:xfrm>
          <a:prstGeom prst="rect">
            <a:avLst/>
          </a:prstGeom>
          <a:noFill/>
        </p:spPr>
      </p:pic>
      <p:pic>
        <p:nvPicPr>
          <p:cNvPr id="8" name="Picture 5" descr="C:\Users\ARR RAGU\Desktop\Hand_left.gif"/>
          <p:cNvPicPr>
            <a:picLocks noChangeAspect="1" noChangeArrowheads="1" noCrop="1"/>
          </p:cNvPicPr>
          <p:nvPr/>
        </p:nvPicPr>
        <p:blipFill>
          <a:blip r:embed="rId5" cstate="print"/>
          <a:srcRect/>
          <a:stretch>
            <a:fillRect/>
          </a:stretch>
        </p:blipFill>
        <p:spPr bwMode="auto">
          <a:xfrm flipH="1">
            <a:off x="251520" y="3429000"/>
            <a:ext cx="768085" cy="28803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 Who are the Stakeholders?</a:t>
            </a:r>
            <a:endParaRPr lang="en-US" dirty="0">
              <a:latin typeface="Agency FB" pitchFamily="34" charset="0"/>
            </a:endParaRPr>
          </a:p>
        </p:txBody>
      </p:sp>
      <p:sp>
        <p:nvSpPr>
          <p:cNvPr id="3" name="Content Placeholder 2"/>
          <p:cNvSpPr>
            <a:spLocks noGrp="1"/>
          </p:cNvSpPr>
          <p:nvPr>
            <p:ph idx="1"/>
          </p:nvPr>
        </p:nvSpPr>
        <p:spPr>
          <a:xfrm>
            <a:off x="1475656" y="1556792"/>
            <a:ext cx="5220072" cy="4625609"/>
          </a:xfrm>
        </p:spPr>
        <p:txBody>
          <a:bodyPr>
            <a:normAutofit/>
          </a:bodyPr>
          <a:lstStyle/>
          <a:p>
            <a:pPr>
              <a:buNone/>
            </a:pPr>
            <a:r>
              <a:rPr lang="en-US" dirty="0" smtClean="0"/>
              <a:t>Children</a:t>
            </a:r>
          </a:p>
          <a:p>
            <a:pPr>
              <a:buNone/>
            </a:pPr>
            <a:r>
              <a:rPr lang="en-US" dirty="0" smtClean="0"/>
              <a:t>Government</a:t>
            </a:r>
          </a:p>
          <a:p>
            <a:pPr>
              <a:buNone/>
            </a:pPr>
            <a:r>
              <a:rPr lang="en-US" dirty="0" smtClean="0"/>
              <a:t>Families</a:t>
            </a:r>
          </a:p>
          <a:p>
            <a:pPr>
              <a:buNone/>
            </a:pPr>
            <a:r>
              <a:rPr lang="en-US" dirty="0" smtClean="0"/>
              <a:t>Local Communities</a:t>
            </a:r>
          </a:p>
          <a:p>
            <a:pPr>
              <a:buNone/>
            </a:pPr>
            <a:r>
              <a:rPr lang="en-US" dirty="0" smtClean="0"/>
              <a:t>NGOs</a:t>
            </a:r>
          </a:p>
          <a:p>
            <a:pPr>
              <a:buNone/>
            </a:pPr>
            <a:r>
              <a:rPr lang="en-US" dirty="0" smtClean="0"/>
              <a:t>Media</a:t>
            </a:r>
          </a:p>
          <a:p>
            <a:pPr>
              <a:buNone/>
            </a:pPr>
            <a:r>
              <a:rPr lang="en-US" dirty="0" smtClean="0"/>
              <a:t>Private Business Sector</a:t>
            </a:r>
            <a:endParaRPr lang="en-US" dirty="0"/>
          </a:p>
        </p:txBody>
      </p:sp>
      <p:pic>
        <p:nvPicPr>
          <p:cNvPr id="2050" name="Picture 2" descr="C:\Users\ARR RAGU\Desktop\Three Children Picture.gif"/>
          <p:cNvPicPr>
            <a:picLocks noChangeAspect="1" noChangeArrowheads="1"/>
          </p:cNvPicPr>
          <p:nvPr/>
        </p:nvPicPr>
        <p:blipFill>
          <a:blip r:embed="rId2" cstate="print"/>
          <a:srcRect/>
          <a:stretch>
            <a:fillRect/>
          </a:stretch>
        </p:blipFill>
        <p:spPr bwMode="auto">
          <a:xfrm>
            <a:off x="0" y="5445224"/>
            <a:ext cx="9144000" cy="1412776"/>
          </a:xfrm>
          <a:prstGeom prst="rect">
            <a:avLst/>
          </a:prstGeom>
          <a:noFill/>
        </p:spPr>
      </p:pic>
      <p:pic>
        <p:nvPicPr>
          <p:cNvPr id="2051" name="Picture 3" descr="C:\Users\ARR RAGU\Desktop\4_directions.gif"/>
          <p:cNvPicPr>
            <a:picLocks noChangeAspect="1" noChangeArrowheads="1" noCrop="1"/>
          </p:cNvPicPr>
          <p:nvPr/>
        </p:nvPicPr>
        <p:blipFill>
          <a:blip r:embed="rId3" cstate="print"/>
          <a:srcRect/>
          <a:stretch>
            <a:fillRect/>
          </a:stretch>
        </p:blipFill>
        <p:spPr bwMode="auto">
          <a:xfrm>
            <a:off x="1115616" y="1775098"/>
            <a:ext cx="285750" cy="285750"/>
          </a:xfrm>
          <a:prstGeom prst="rect">
            <a:avLst/>
          </a:prstGeom>
          <a:noFill/>
        </p:spPr>
      </p:pic>
      <p:pic>
        <p:nvPicPr>
          <p:cNvPr id="6" name="Picture 3" descr="C:\Users\ARR RAGU\Desktop\4_directions.gif"/>
          <p:cNvPicPr>
            <a:picLocks noChangeAspect="1" noChangeArrowheads="1" noCrop="1"/>
          </p:cNvPicPr>
          <p:nvPr/>
        </p:nvPicPr>
        <p:blipFill>
          <a:blip r:embed="rId3" cstate="print"/>
          <a:srcRect/>
          <a:stretch>
            <a:fillRect/>
          </a:stretch>
        </p:blipFill>
        <p:spPr bwMode="auto">
          <a:xfrm>
            <a:off x="1115616" y="2207146"/>
            <a:ext cx="285750" cy="285750"/>
          </a:xfrm>
          <a:prstGeom prst="rect">
            <a:avLst/>
          </a:prstGeom>
          <a:noFill/>
        </p:spPr>
      </p:pic>
      <p:pic>
        <p:nvPicPr>
          <p:cNvPr id="7" name="Picture 3" descr="C:\Users\ARR RAGU\Desktop\4_directions.gif"/>
          <p:cNvPicPr>
            <a:picLocks noChangeAspect="1" noChangeArrowheads="1" noCrop="1"/>
          </p:cNvPicPr>
          <p:nvPr/>
        </p:nvPicPr>
        <p:blipFill>
          <a:blip r:embed="rId3" cstate="print"/>
          <a:srcRect/>
          <a:stretch>
            <a:fillRect/>
          </a:stretch>
        </p:blipFill>
        <p:spPr bwMode="auto">
          <a:xfrm>
            <a:off x="1115616" y="2711202"/>
            <a:ext cx="285750" cy="285750"/>
          </a:xfrm>
          <a:prstGeom prst="rect">
            <a:avLst/>
          </a:prstGeom>
          <a:noFill/>
        </p:spPr>
      </p:pic>
      <p:pic>
        <p:nvPicPr>
          <p:cNvPr id="8" name="Picture 3" descr="C:\Users\ARR RAGU\Desktop\4_directions.gif"/>
          <p:cNvPicPr>
            <a:picLocks noChangeAspect="1" noChangeArrowheads="1" noCrop="1"/>
          </p:cNvPicPr>
          <p:nvPr/>
        </p:nvPicPr>
        <p:blipFill>
          <a:blip r:embed="rId3" cstate="print"/>
          <a:srcRect/>
          <a:stretch>
            <a:fillRect/>
          </a:stretch>
        </p:blipFill>
        <p:spPr bwMode="auto">
          <a:xfrm>
            <a:off x="1117898" y="3215258"/>
            <a:ext cx="285750" cy="285750"/>
          </a:xfrm>
          <a:prstGeom prst="rect">
            <a:avLst/>
          </a:prstGeom>
          <a:noFill/>
        </p:spPr>
      </p:pic>
      <p:pic>
        <p:nvPicPr>
          <p:cNvPr id="9" name="Picture 3" descr="C:\Users\ARR RAGU\Desktop\4_directions.gif"/>
          <p:cNvPicPr>
            <a:picLocks noChangeAspect="1" noChangeArrowheads="1" noCrop="1"/>
          </p:cNvPicPr>
          <p:nvPr/>
        </p:nvPicPr>
        <p:blipFill>
          <a:blip r:embed="rId3" cstate="print"/>
          <a:srcRect/>
          <a:stretch>
            <a:fillRect/>
          </a:stretch>
        </p:blipFill>
        <p:spPr bwMode="auto">
          <a:xfrm>
            <a:off x="1115616" y="3717032"/>
            <a:ext cx="285750" cy="285750"/>
          </a:xfrm>
          <a:prstGeom prst="rect">
            <a:avLst/>
          </a:prstGeom>
          <a:noFill/>
        </p:spPr>
      </p:pic>
      <p:pic>
        <p:nvPicPr>
          <p:cNvPr id="10" name="Picture 3" descr="C:\Users\ARR RAGU\Desktop\4_directions.gif"/>
          <p:cNvPicPr>
            <a:picLocks noChangeAspect="1" noChangeArrowheads="1" noCrop="1"/>
          </p:cNvPicPr>
          <p:nvPr/>
        </p:nvPicPr>
        <p:blipFill>
          <a:blip r:embed="rId3" cstate="print"/>
          <a:srcRect/>
          <a:stretch>
            <a:fillRect/>
          </a:stretch>
        </p:blipFill>
        <p:spPr bwMode="auto">
          <a:xfrm>
            <a:off x="1115616" y="4151362"/>
            <a:ext cx="285750" cy="285750"/>
          </a:xfrm>
          <a:prstGeom prst="rect">
            <a:avLst/>
          </a:prstGeom>
          <a:noFill/>
        </p:spPr>
      </p:pic>
      <p:pic>
        <p:nvPicPr>
          <p:cNvPr id="13" name="Picture 3" descr="C:\Users\ARR RAGU\Desktop\4_directions.gif"/>
          <p:cNvPicPr>
            <a:picLocks noChangeAspect="1" noChangeArrowheads="1" noCrop="1"/>
          </p:cNvPicPr>
          <p:nvPr/>
        </p:nvPicPr>
        <p:blipFill>
          <a:blip r:embed="rId3" cstate="print"/>
          <a:srcRect/>
          <a:stretch>
            <a:fillRect/>
          </a:stretch>
        </p:blipFill>
        <p:spPr bwMode="auto">
          <a:xfrm>
            <a:off x="1115616" y="4653136"/>
            <a:ext cx="285750" cy="285750"/>
          </a:xfrm>
          <a:prstGeom prst="rect">
            <a:avLst/>
          </a:prstGeom>
          <a:noFill/>
        </p:spPr>
      </p:pic>
    </p:spTree>
    <p:extLst>
      <p:ext uri="{BB962C8B-B14F-4D97-AF65-F5344CB8AC3E}">
        <p14:creationId xmlns:p14="http://schemas.microsoft.com/office/powerpoint/2010/main" xmlns="" val="2045927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Elements of the Policy</a:t>
            </a:r>
            <a:endParaRPr lang="en-US" dirty="0">
              <a:latin typeface="Agency FB" pitchFamily="34" charset="0"/>
            </a:endParaRPr>
          </a:p>
        </p:txBody>
      </p:sp>
      <p:sp>
        <p:nvSpPr>
          <p:cNvPr id="3" name="Content Placeholder 2"/>
          <p:cNvSpPr>
            <a:spLocks noGrp="1"/>
          </p:cNvSpPr>
          <p:nvPr>
            <p:ph idx="1"/>
          </p:nvPr>
        </p:nvSpPr>
        <p:spPr>
          <a:xfrm>
            <a:off x="1187624" y="2331783"/>
            <a:ext cx="8229600" cy="4625609"/>
          </a:xfrm>
        </p:spPr>
        <p:txBody>
          <a:bodyPr>
            <a:normAutofit/>
          </a:bodyPr>
          <a:lstStyle/>
          <a:p>
            <a:pPr>
              <a:buNone/>
            </a:pPr>
            <a:r>
              <a:rPr lang="en-US" dirty="0" smtClean="0"/>
              <a:t>Right against Malnutrition</a:t>
            </a:r>
          </a:p>
          <a:p>
            <a:pPr>
              <a:buNone/>
            </a:pPr>
            <a:r>
              <a:rPr lang="en-US" dirty="0" smtClean="0"/>
              <a:t>Maternal healthcare</a:t>
            </a:r>
          </a:p>
          <a:p>
            <a:pPr>
              <a:buNone/>
            </a:pPr>
            <a:r>
              <a:rPr lang="en-US" dirty="0" smtClean="0"/>
              <a:t>Infant healthcare</a:t>
            </a:r>
          </a:p>
          <a:p>
            <a:pPr>
              <a:buNone/>
            </a:pPr>
            <a:r>
              <a:rPr lang="en-US" dirty="0" smtClean="0"/>
              <a:t>Special care for girl child</a:t>
            </a:r>
          </a:p>
          <a:p>
            <a:pPr>
              <a:buNone/>
            </a:pPr>
            <a:r>
              <a:rPr lang="en-US" dirty="0" smtClean="0"/>
              <a:t>Protection from water, vector borne diseases</a:t>
            </a:r>
          </a:p>
          <a:p>
            <a:pPr>
              <a:buNone/>
            </a:pPr>
            <a:r>
              <a:rPr lang="en-US" dirty="0" smtClean="0"/>
              <a:t>Addresses child mortality</a:t>
            </a:r>
          </a:p>
          <a:p>
            <a:pPr>
              <a:buNone/>
            </a:pPr>
            <a:r>
              <a:rPr lang="en-US" dirty="0" smtClean="0"/>
              <a:t>Special care for children with disabilities</a:t>
            </a:r>
          </a:p>
          <a:p>
            <a:endParaRPr lang="en-US" dirty="0" smtClean="0"/>
          </a:p>
          <a:p>
            <a:pPr marL="0" indent="0">
              <a:buNone/>
            </a:pPr>
            <a:endParaRPr lang="en-US" dirty="0" smtClean="0"/>
          </a:p>
          <a:p>
            <a:pPr marL="0" indent="0">
              <a:buNone/>
            </a:pPr>
            <a:endParaRPr lang="en-US" dirty="0"/>
          </a:p>
        </p:txBody>
      </p:sp>
      <p:pic>
        <p:nvPicPr>
          <p:cNvPr id="4" name="Picture 3" descr="C:\Users\ARR RAGU\Desktop\4_directions.gif"/>
          <p:cNvPicPr>
            <a:picLocks noChangeAspect="1" noChangeArrowheads="1" noCrop="1"/>
          </p:cNvPicPr>
          <p:nvPr/>
        </p:nvPicPr>
        <p:blipFill>
          <a:blip r:embed="rId2" cstate="print"/>
          <a:srcRect/>
          <a:stretch>
            <a:fillRect/>
          </a:stretch>
        </p:blipFill>
        <p:spPr bwMode="auto">
          <a:xfrm>
            <a:off x="901874" y="2567186"/>
            <a:ext cx="285750" cy="285750"/>
          </a:xfrm>
          <a:prstGeom prst="rect">
            <a:avLst/>
          </a:prstGeom>
          <a:noFill/>
        </p:spPr>
      </p:pic>
      <p:pic>
        <p:nvPicPr>
          <p:cNvPr id="5" name="Picture 3" descr="C:\Users\ARR RAGU\Desktop\4_directions.gif"/>
          <p:cNvPicPr>
            <a:picLocks noChangeAspect="1" noChangeArrowheads="1" noCrop="1"/>
          </p:cNvPicPr>
          <p:nvPr/>
        </p:nvPicPr>
        <p:blipFill>
          <a:blip r:embed="rId2" cstate="print"/>
          <a:srcRect/>
          <a:stretch>
            <a:fillRect/>
          </a:stretch>
        </p:blipFill>
        <p:spPr bwMode="auto">
          <a:xfrm>
            <a:off x="901874" y="2996952"/>
            <a:ext cx="285750" cy="285750"/>
          </a:xfrm>
          <a:prstGeom prst="rect">
            <a:avLst/>
          </a:prstGeom>
          <a:noFill/>
        </p:spPr>
      </p:pic>
      <p:pic>
        <p:nvPicPr>
          <p:cNvPr id="6" name="Picture 3" descr="C:\Users\ARR RAGU\Desktop\4_directions.gif"/>
          <p:cNvPicPr>
            <a:picLocks noChangeAspect="1" noChangeArrowheads="1" noCrop="1"/>
          </p:cNvPicPr>
          <p:nvPr/>
        </p:nvPicPr>
        <p:blipFill>
          <a:blip r:embed="rId2" cstate="print"/>
          <a:srcRect/>
          <a:stretch>
            <a:fillRect/>
          </a:stretch>
        </p:blipFill>
        <p:spPr bwMode="auto">
          <a:xfrm>
            <a:off x="901874" y="4007346"/>
            <a:ext cx="285750" cy="285750"/>
          </a:xfrm>
          <a:prstGeom prst="rect">
            <a:avLst/>
          </a:prstGeom>
          <a:noFill/>
        </p:spPr>
      </p:pic>
      <p:pic>
        <p:nvPicPr>
          <p:cNvPr id="7" name="Picture 3" descr="C:\Users\ARR RAGU\Desktop\4_directions.gif"/>
          <p:cNvPicPr>
            <a:picLocks noChangeAspect="1" noChangeArrowheads="1" noCrop="1"/>
          </p:cNvPicPr>
          <p:nvPr/>
        </p:nvPicPr>
        <p:blipFill>
          <a:blip r:embed="rId2" cstate="print"/>
          <a:srcRect/>
          <a:stretch>
            <a:fillRect/>
          </a:stretch>
        </p:blipFill>
        <p:spPr bwMode="auto">
          <a:xfrm>
            <a:off x="901874" y="4437112"/>
            <a:ext cx="285750" cy="285750"/>
          </a:xfrm>
          <a:prstGeom prst="rect">
            <a:avLst/>
          </a:prstGeom>
          <a:noFill/>
        </p:spPr>
      </p:pic>
      <p:pic>
        <p:nvPicPr>
          <p:cNvPr id="8" name="Picture 3" descr="C:\Users\ARR RAGU\Desktop\4_directions.gif"/>
          <p:cNvPicPr>
            <a:picLocks noChangeAspect="1" noChangeArrowheads="1" noCrop="1"/>
          </p:cNvPicPr>
          <p:nvPr/>
        </p:nvPicPr>
        <p:blipFill>
          <a:blip r:embed="rId2" cstate="print"/>
          <a:srcRect/>
          <a:stretch>
            <a:fillRect/>
          </a:stretch>
        </p:blipFill>
        <p:spPr bwMode="auto">
          <a:xfrm>
            <a:off x="901874" y="4943450"/>
            <a:ext cx="285750" cy="285750"/>
          </a:xfrm>
          <a:prstGeom prst="rect">
            <a:avLst/>
          </a:prstGeom>
          <a:noFill/>
        </p:spPr>
      </p:pic>
      <p:pic>
        <p:nvPicPr>
          <p:cNvPr id="9" name="Picture 3" descr="C:\Users\ARR RAGU\Desktop\4_directions.gif"/>
          <p:cNvPicPr>
            <a:picLocks noChangeAspect="1" noChangeArrowheads="1" noCrop="1"/>
          </p:cNvPicPr>
          <p:nvPr/>
        </p:nvPicPr>
        <p:blipFill>
          <a:blip r:embed="rId2" cstate="print"/>
          <a:srcRect/>
          <a:stretch>
            <a:fillRect/>
          </a:stretch>
        </p:blipFill>
        <p:spPr bwMode="auto">
          <a:xfrm>
            <a:off x="901874" y="5517232"/>
            <a:ext cx="285750" cy="285750"/>
          </a:xfrm>
          <a:prstGeom prst="rect">
            <a:avLst/>
          </a:prstGeom>
          <a:noFill/>
        </p:spPr>
      </p:pic>
      <p:pic>
        <p:nvPicPr>
          <p:cNvPr id="12" name="Picture 3" descr="C:\Users\ARR RAGU\Desktop\4_directions.gif"/>
          <p:cNvPicPr>
            <a:picLocks noChangeAspect="1" noChangeArrowheads="1" noCrop="1"/>
          </p:cNvPicPr>
          <p:nvPr/>
        </p:nvPicPr>
        <p:blipFill>
          <a:blip r:embed="rId2" cstate="print"/>
          <a:srcRect/>
          <a:stretch>
            <a:fillRect/>
          </a:stretch>
        </p:blipFill>
        <p:spPr bwMode="auto">
          <a:xfrm>
            <a:off x="901874" y="3501008"/>
            <a:ext cx="285750" cy="285750"/>
          </a:xfrm>
          <a:prstGeom prst="rect">
            <a:avLst/>
          </a:prstGeom>
          <a:noFill/>
        </p:spPr>
      </p:pic>
      <p:sp>
        <p:nvSpPr>
          <p:cNvPr id="13" name="Rectangle 12"/>
          <p:cNvSpPr/>
          <p:nvPr/>
        </p:nvSpPr>
        <p:spPr>
          <a:xfrm>
            <a:off x="395536" y="1628800"/>
            <a:ext cx="5501827" cy="584775"/>
          </a:xfrm>
          <a:prstGeom prst="rect">
            <a:avLst/>
          </a:prstGeom>
        </p:spPr>
        <p:txBody>
          <a:bodyPr wrap="none">
            <a:spAutoFit/>
          </a:bodyPr>
          <a:lstStyle/>
          <a:p>
            <a:r>
              <a:rPr lang="en-US" sz="3200" b="1" dirty="0" smtClean="0"/>
              <a:t>Survival, Health and Nutrition</a:t>
            </a:r>
          </a:p>
        </p:txBody>
      </p:sp>
    </p:spTree>
    <p:extLst>
      <p:ext uri="{BB962C8B-B14F-4D97-AF65-F5344CB8AC3E}">
        <p14:creationId xmlns:p14="http://schemas.microsoft.com/office/powerpoint/2010/main" xmlns="" val="4094923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ISHANT\Desktop\Village.Visit\DSC03849.JPG"/>
          <p:cNvPicPr>
            <a:picLocks noChangeAspect="1" noChangeArrowheads="1"/>
          </p:cNvPicPr>
          <p:nvPr/>
        </p:nvPicPr>
        <p:blipFill>
          <a:blip r:embed="rId2" cstate="print"/>
          <a:srcRect/>
          <a:stretch>
            <a:fillRect/>
          </a:stretch>
        </p:blipFill>
        <p:spPr bwMode="auto">
          <a:xfrm>
            <a:off x="6444208" y="2736304"/>
            <a:ext cx="2651676" cy="19888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itle 1"/>
          <p:cNvSpPr>
            <a:spLocks noGrp="1"/>
          </p:cNvSpPr>
          <p:nvPr>
            <p:ph type="title"/>
          </p:nvPr>
        </p:nvSpPr>
        <p:spPr/>
        <p:txBody>
          <a:bodyPr/>
          <a:lstStyle/>
          <a:p>
            <a:r>
              <a:rPr lang="en-US" dirty="0" smtClean="0">
                <a:latin typeface="Agency FB" pitchFamily="34" charset="0"/>
              </a:rPr>
              <a:t>Elements of the Policy</a:t>
            </a:r>
            <a:endParaRPr lang="en-US" dirty="0">
              <a:latin typeface="Agency FB" pitchFamily="34" charset="0"/>
            </a:endParaRPr>
          </a:p>
        </p:txBody>
      </p:sp>
      <p:sp>
        <p:nvSpPr>
          <p:cNvPr id="3" name="Content Placeholder 2"/>
          <p:cNvSpPr>
            <a:spLocks noGrp="1"/>
          </p:cNvSpPr>
          <p:nvPr>
            <p:ph idx="1"/>
          </p:nvPr>
        </p:nvSpPr>
        <p:spPr>
          <a:xfrm>
            <a:off x="914400" y="2115759"/>
            <a:ext cx="8229600" cy="4625609"/>
          </a:xfrm>
        </p:spPr>
        <p:txBody>
          <a:bodyPr>
            <a:normAutofit fontScale="77500" lnSpcReduction="20000"/>
          </a:bodyPr>
          <a:lstStyle/>
          <a:p>
            <a:pPr>
              <a:buNone/>
            </a:pPr>
            <a:r>
              <a:rPr lang="en-US" dirty="0" smtClean="0"/>
              <a:t>Providing basic environment and support to develop the child’s fullest potential</a:t>
            </a:r>
          </a:p>
          <a:p>
            <a:pPr>
              <a:buNone/>
            </a:pPr>
            <a:endParaRPr lang="en-US" dirty="0" smtClean="0"/>
          </a:p>
          <a:p>
            <a:pPr>
              <a:buNone/>
            </a:pPr>
            <a:r>
              <a:rPr lang="en-US" dirty="0" smtClean="0"/>
              <a:t>Early Childhood Care and Education (0-6)</a:t>
            </a:r>
          </a:p>
          <a:p>
            <a:pPr>
              <a:buNone/>
            </a:pPr>
            <a:endParaRPr lang="en-US" dirty="0" smtClean="0"/>
          </a:p>
          <a:p>
            <a:pPr>
              <a:buNone/>
            </a:pPr>
            <a:r>
              <a:rPr lang="en-US" dirty="0" smtClean="0"/>
              <a:t>Quality education </a:t>
            </a:r>
            <a:r>
              <a:rPr lang="en-US" dirty="0" err="1" smtClean="0"/>
              <a:t>upto</a:t>
            </a:r>
            <a:r>
              <a:rPr lang="en-US" dirty="0" smtClean="0"/>
              <a:t> secondary level</a:t>
            </a:r>
          </a:p>
          <a:p>
            <a:pPr>
              <a:buNone/>
            </a:pPr>
            <a:endParaRPr lang="en-US" dirty="0" smtClean="0"/>
          </a:p>
          <a:p>
            <a:pPr>
              <a:buNone/>
            </a:pPr>
            <a:r>
              <a:rPr lang="en-US" dirty="0" smtClean="0"/>
              <a:t>Address all forms of discrimination</a:t>
            </a:r>
          </a:p>
          <a:p>
            <a:pPr>
              <a:buNone/>
            </a:pPr>
            <a:endParaRPr lang="en-US" dirty="0" smtClean="0"/>
          </a:p>
          <a:p>
            <a:pPr>
              <a:buNone/>
            </a:pPr>
            <a:r>
              <a:rPr lang="en-US" dirty="0" smtClean="0"/>
              <a:t>Creating enabling environment for disadvantaged groups</a:t>
            </a:r>
          </a:p>
          <a:p>
            <a:pPr>
              <a:buNone/>
            </a:pPr>
            <a:endParaRPr lang="en-US" dirty="0" smtClean="0"/>
          </a:p>
          <a:p>
            <a:pPr>
              <a:buNone/>
            </a:pPr>
            <a:r>
              <a:rPr lang="en-US" dirty="0" smtClean="0"/>
              <a:t>Child friendly process of teaching</a:t>
            </a:r>
          </a:p>
          <a:p>
            <a:pPr>
              <a:buNone/>
            </a:pPr>
            <a:endParaRPr lang="en-US" dirty="0" smtClean="0"/>
          </a:p>
          <a:p>
            <a:pPr>
              <a:buNone/>
            </a:pPr>
            <a:r>
              <a:rPr lang="en-US" dirty="0" smtClean="0"/>
              <a:t>ICT tools </a:t>
            </a:r>
            <a:r>
              <a:rPr lang="en-US" dirty="0" err="1" smtClean="0"/>
              <a:t>esp</a:t>
            </a:r>
            <a:r>
              <a:rPr lang="en-US" dirty="0" smtClean="0"/>
              <a:t> in remote areas</a:t>
            </a:r>
          </a:p>
          <a:p>
            <a:pPr>
              <a:buNone/>
            </a:pPr>
            <a:endParaRPr lang="en-US" dirty="0" smtClean="0"/>
          </a:p>
          <a:p>
            <a:pPr marL="0" indent="0">
              <a:buNone/>
            </a:pPr>
            <a:endParaRPr lang="en-US" dirty="0" smtClean="0"/>
          </a:p>
          <a:p>
            <a:pPr marL="0" indent="0">
              <a:buNone/>
            </a:pPr>
            <a:endParaRPr lang="en-US" dirty="0"/>
          </a:p>
        </p:txBody>
      </p:sp>
      <p:pic>
        <p:nvPicPr>
          <p:cNvPr id="5" name="Picture 4" descr="C:\Users\ARR RAGU\Desktop\4_directions.gif"/>
          <p:cNvPicPr>
            <a:picLocks noChangeAspect="1" noChangeArrowheads="1" noCrop="1"/>
          </p:cNvPicPr>
          <p:nvPr/>
        </p:nvPicPr>
        <p:blipFill>
          <a:blip r:embed="rId3" cstate="print"/>
          <a:srcRect/>
          <a:stretch>
            <a:fillRect/>
          </a:stretch>
        </p:blipFill>
        <p:spPr bwMode="auto">
          <a:xfrm>
            <a:off x="541834" y="2204864"/>
            <a:ext cx="285750" cy="285750"/>
          </a:xfrm>
          <a:prstGeom prst="rect">
            <a:avLst/>
          </a:prstGeom>
          <a:noFill/>
        </p:spPr>
      </p:pic>
      <p:pic>
        <p:nvPicPr>
          <p:cNvPr id="7" name="Picture 3" descr="C:\Users\ARR RAGU\Desktop\4_directions.gif"/>
          <p:cNvPicPr>
            <a:picLocks noChangeAspect="1" noChangeArrowheads="1" noCrop="1"/>
          </p:cNvPicPr>
          <p:nvPr/>
        </p:nvPicPr>
        <p:blipFill>
          <a:blip r:embed="rId3" cstate="print"/>
          <a:srcRect/>
          <a:stretch>
            <a:fillRect/>
          </a:stretch>
        </p:blipFill>
        <p:spPr bwMode="auto">
          <a:xfrm>
            <a:off x="541834" y="3717032"/>
            <a:ext cx="285750" cy="285750"/>
          </a:xfrm>
          <a:prstGeom prst="rect">
            <a:avLst/>
          </a:prstGeom>
          <a:noFill/>
        </p:spPr>
      </p:pic>
      <p:pic>
        <p:nvPicPr>
          <p:cNvPr id="8" name="Picture 3" descr="C:\Users\ARR RAGU\Desktop\4_directions.gif"/>
          <p:cNvPicPr>
            <a:picLocks noChangeAspect="1" noChangeArrowheads="1" noCrop="1"/>
          </p:cNvPicPr>
          <p:nvPr/>
        </p:nvPicPr>
        <p:blipFill>
          <a:blip r:embed="rId3" cstate="print"/>
          <a:srcRect/>
          <a:stretch>
            <a:fillRect/>
          </a:stretch>
        </p:blipFill>
        <p:spPr bwMode="auto">
          <a:xfrm>
            <a:off x="541834" y="4293096"/>
            <a:ext cx="285750" cy="285750"/>
          </a:xfrm>
          <a:prstGeom prst="rect">
            <a:avLst/>
          </a:prstGeom>
          <a:noFill/>
        </p:spPr>
      </p:pic>
      <p:pic>
        <p:nvPicPr>
          <p:cNvPr id="9" name="Picture 3" descr="C:\Users\ARR RAGU\Desktop\4_directions.gif"/>
          <p:cNvPicPr>
            <a:picLocks noChangeAspect="1" noChangeArrowheads="1" noCrop="1"/>
          </p:cNvPicPr>
          <p:nvPr/>
        </p:nvPicPr>
        <p:blipFill>
          <a:blip r:embed="rId3" cstate="print"/>
          <a:srcRect/>
          <a:stretch>
            <a:fillRect/>
          </a:stretch>
        </p:blipFill>
        <p:spPr bwMode="auto">
          <a:xfrm>
            <a:off x="541834" y="4943450"/>
            <a:ext cx="285750" cy="285750"/>
          </a:xfrm>
          <a:prstGeom prst="rect">
            <a:avLst/>
          </a:prstGeom>
          <a:noFill/>
        </p:spPr>
      </p:pic>
      <p:pic>
        <p:nvPicPr>
          <p:cNvPr id="10" name="Picture 3" descr="C:\Users\ARR RAGU\Desktop\4_directions.gif"/>
          <p:cNvPicPr>
            <a:picLocks noChangeAspect="1" noChangeArrowheads="1" noCrop="1"/>
          </p:cNvPicPr>
          <p:nvPr/>
        </p:nvPicPr>
        <p:blipFill>
          <a:blip r:embed="rId3" cstate="print"/>
          <a:srcRect/>
          <a:stretch>
            <a:fillRect/>
          </a:stretch>
        </p:blipFill>
        <p:spPr bwMode="auto">
          <a:xfrm>
            <a:off x="541834" y="5519514"/>
            <a:ext cx="285750" cy="285750"/>
          </a:xfrm>
          <a:prstGeom prst="rect">
            <a:avLst/>
          </a:prstGeom>
          <a:noFill/>
        </p:spPr>
      </p:pic>
      <p:pic>
        <p:nvPicPr>
          <p:cNvPr id="11" name="Picture 3" descr="C:\Users\ARR RAGU\Desktop\4_directions.gif"/>
          <p:cNvPicPr>
            <a:picLocks noChangeAspect="1" noChangeArrowheads="1" noCrop="1"/>
          </p:cNvPicPr>
          <p:nvPr/>
        </p:nvPicPr>
        <p:blipFill>
          <a:blip r:embed="rId3" cstate="print"/>
          <a:srcRect/>
          <a:stretch>
            <a:fillRect/>
          </a:stretch>
        </p:blipFill>
        <p:spPr bwMode="auto">
          <a:xfrm>
            <a:off x="541834" y="3143250"/>
            <a:ext cx="285750" cy="285750"/>
          </a:xfrm>
          <a:prstGeom prst="rect">
            <a:avLst/>
          </a:prstGeom>
          <a:noFill/>
        </p:spPr>
      </p:pic>
      <p:sp>
        <p:nvSpPr>
          <p:cNvPr id="12" name="Rectangle 11"/>
          <p:cNvSpPr/>
          <p:nvPr/>
        </p:nvSpPr>
        <p:spPr>
          <a:xfrm>
            <a:off x="323528" y="1484784"/>
            <a:ext cx="4584781" cy="523220"/>
          </a:xfrm>
          <a:prstGeom prst="rect">
            <a:avLst/>
          </a:prstGeom>
        </p:spPr>
        <p:txBody>
          <a:bodyPr wrap="none">
            <a:spAutoFit/>
          </a:bodyPr>
          <a:lstStyle/>
          <a:p>
            <a:r>
              <a:rPr lang="en-US" sz="2800" b="1" dirty="0" smtClean="0"/>
              <a:t>Education and Development</a:t>
            </a:r>
          </a:p>
        </p:txBody>
      </p:sp>
      <p:pic>
        <p:nvPicPr>
          <p:cNvPr id="13" name="Picture 3" descr="C:\Users\ARR RAGU\Desktop\4_directions.gif"/>
          <p:cNvPicPr>
            <a:picLocks noChangeAspect="1" noChangeArrowheads="1" noCrop="1"/>
          </p:cNvPicPr>
          <p:nvPr/>
        </p:nvPicPr>
        <p:blipFill>
          <a:blip r:embed="rId3" cstate="print"/>
          <a:srcRect/>
          <a:stretch>
            <a:fillRect/>
          </a:stretch>
        </p:blipFill>
        <p:spPr bwMode="auto">
          <a:xfrm>
            <a:off x="539552" y="6093296"/>
            <a:ext cx="285750" cy="285750"/>
          </a:xfrm>
          <a:prstGeom prst="rect">
            <a:avLst/>
          </a:prstGeom>
          <a:noFill/>
        </p:spPr>
      </p:pic>
    </p:spTree>
    <p:extLst>
      <p:ext uri="{BB962C8B-B14F-4D97-AF65-F5344CB8AC3E}">
        <p14:creationId xmlns:p14="http://schemas.microsoft.com/office/powerpoint/2010/main" xmlns="" val="2717623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Sports, cultural and scientific activities</a:t>
            </a:r>
          </a:p>
          <a:p>
            <a:r>
              <a:rPr lang="en-US" dirty="0" smtClean="0"/>
              <a:t>Preventing any physical or mental harassment</a:t>
            </a:r>
          </a:p>
          <a:p>
            <a:r>
              <a:rPr lang="en-US" dirty="0" smtClean="0"/>
              <a:t>Vocational teaching and guidance</a:t>
            </a:r>
          </a:p>
          <a:p>
            <a:r>
              <a:rPr lang="en-US" dirty="0" smtClean="0"/>
              <a:t>Use schools to promote health and hygiene in communities</a:t>
            </a:r>
          </a:p>
          <a:p>
            <a:r>
              <a:rPr lang="en-US" dirty="0" smtClean="0"/>
              <a:t>Use local governments, NGOs </a:t>
            </a:r>
            <a:r>
              <a:rPr lang="en-US" dirty="0" err="1" smtClean="0"/>
              <a:t>etc</a:t>
            </a:r>
            <a:r>
              <a:rPr lang="en-US" dirty="0" smtClean="0"/>
              <a:t> to map gaps in education</a:t>
            </a:r>
          </a:p>
          <a:p>
            <a:r>
              <a:rPr lang="en-US" dirty="0" smtClean="0"/>
              <a:t>Encourage gifted Children</a:t>
            </a:r>
          </a:p>
          <a:p>
            <a:r>
              <a:rPr lang="en-US" dirty="0" smtClean="0"/>
              <a:t>Provide </a:t>
            </a:r>
            <a:r>
              <a:rPr lang="en-US" dirty="0" err="1" smtClean="0"/>
              <a:t>creches</a:t>
            </a:r>
            <a:endParaRPr lang="en-US" dirty="0" smtClean="0"/>
          </a:p>
          <a:p>
            <a:r>
              <a:rPr lang="en-US" dirty="0" smtClean="0"/>
              <a:t>Promote baby-feeding facilities in public places</a:t>
            </a:r>
            <a:endParaRPr lang="en-US" dirty="0"/>
          </a:p>
        </p:txBody>
      </p:sp>
      <p:sp>
        <p:nvSpPr>
          <p:cNvPr id="4" name="Title 1"/>
          <p:cNvSpPr>
            <a:spLocks noGrp="1"/>
          </p:cNvSpPr>
          <p:nvPr>
            <p:ph type="title"/>
          </p:nvPr>
        </p:nvSpPr>
        <p:spPr/>
        <p:txBody>
          <a:bodyPr/>
          <a:lstStyle/>
          <a:p>
            <a:r>
              <a:rPr lang="en-US" dirty="0" smtClean="0">
                <a:latin typeface="Agency FB" pitchFamily="34" charset="0"/>
              </a:rPr>
              <a:t>Elements of the Policy</a:t>
            </a:r>
            <a:endParaRPr lang="en-US" dirty="0">
              <a:latin typeface="Agency FB" pitchFamily="34" charset="0"/>
            </a:endParaRPr>
          </a:p>
        </p:txBody>
      </p:sp>
    </p:spTree>
    <p:extLst>
      <p:ext uri="{BB962C8B-B14F-4D97-AF65-F5344CB8AC3E}">
        <p14:creationId xmlns:p14="http://schemas.microsoft.com/office/powerpoint/2010/main" xmlns="" val="3590592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Elements of the Policy</a:t>
            </a:r>
            <a:endParaRPr lang="en-US" dirty="0">
              <a:latin typeface="Agency FB" pitchFamily="34" charset="0"/>
            </a:endParaRPr>
          </a:p>
        </p:txBody>
      </p:sp>
      <p:sp>
        <p:nvSpPr>
          <p:cNvPr id="3" name="Content Placeholder 2"/>
          <p:cNvSpPr>
            <a:spLocks noGrp="1"/>
          </p:cNvSpPr>
          <p:nvPr>
            <p:ph idx="1"/>
          </p:nvPr>
        </p:nvSpPr>
        <p:spPr>
          <a:xfrm>
            <a:off x="467544" y="2132856"/>
            <a:ext cx="8229600" cy="4553601"/>
          </a:xfrm>
        </p:spPr>
        <p:txBody>
          <a:bodyPr>
            <a:normAutofit lnSpcReduction="10000"/>
          </a:bodyPr>
          <a:lstStyle/>
          <a:p>
            <a:r>
              <a:rPr lang="en-US" dirty="0" smtClean="0"/>
              <a:t>Create a protective environment and prevent  all kinds of vulnerabilities and exploitation</a:t>
            </a:r>
          </a:p>
          <a:p>
            <a:endParaRPr lang="en-US" dirty="0" smtClean="0"/>
          </a:p>
          <a:p>
            <a:r>
              <a:rPr lang="en-US" dirty="0" smtClean="0"/>
              <a:t>Secure rights and care for abandoned children</a:t>
            </a:r>
          </a:p>
          <a:p>
            <a:endParaRPr lang="en-US" dirty="0" smtClean="0"/>
          </a:p>
          <a:p>
            <a:r>
              <a:rPr lang="en-US" dirty="0" smtClean="0"/>
              <a:t>Special protection for children in difficult circumstances</a:t>
            </a:r>
          </a:p>
          <a:p>
            <a:endParaRPr lang="en-US" dirty="0" smtClean="0"/>
          </a:p>
          <a:p>
            <a:r>
              <a:rPr lang="en-US" dirty="0" smtClean="0"/>
              <a:t>Build a Child responsive system</a:t>
            </a:r>
          </a:p>
          <a:p>
            <a:pPr marL="0" indent="0">
              <a:buNone/>
            </a:pPr>
            <a:endParaRPr lang="en-US" dirty="0" smtClean="0"/>
          </a:p>
          <a:p>
            <a:pPr marL="0" indent="0">
              <a:buNone/>
            </a:pPr>
            <a:endParaRPr lang="en-US" dirty="0"/>
          </a:p>
        </p:txBody>
      </p:sp>
      <p:sp>
        <p:nvSpPr>
          <p:cNvPr id="4" name="Rectangle 3"/>
          <p:cNvSpPr/>
          <p:nvPr/>
        </p:nvSpPr>
        <p:spPr>
          <a:xfrm>
            <a:off x="467544" y="1556792"/>
            <a:ext cx="2063385" cy="584775"/>
          </a:xfrm>
          <a:prstGeom prst="rect">
            <a:avLst/>
          </a:prstGeom>
        </p:spPr>
        <p:txBody>
          <a:bodyPr wrap="none">
            <a:spAutoFit/>
          </a:bodyPr>
          <a:lstStyle/>
          <a:p>
            <a:r>
              <a:rPr lang="en-US" sz="3200" b="1" dirty="0" smtClean="0"/>
              <a:t>Protection</a:t>
            </a:r>
          </a:p>
        </p:txBody>
      </p:sp>
    </p:spTree>
    <p:extLst>
      <p:ext uri="{BB962C8B-B14F-4D97-AF65-F5344CB8AC3E}">
        <p14:creationId xmlns:p14="http://schemas.microsoft.com/office/powerpoint/2010/main" xmlns="" val="1565082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Elements of the Policy</a:t>
            </a:r>
            <a:endParaRPr lang="en-US" dirty="0">
              <a:latin typeface="Agency FB" pitchFamily="34" charset="0"/>
            </a:endParaRPr>
          </a:p>
        </p:txBody>
      </p:sp>
      <p:sp>
        <p:nvSpPr>
          <p:cNvPr id="3" name="Content Placeholder 2"/>
          <p:cNvSpPr>
            <a:spLocks noGrp="1"/>
          </p:cNvSpPr>
          <p:nvPr>
            <p:ph idx="1"/>
          </p:nvPr>
        </p:nvSpPr>
        <p:spPr>
          <a:xfrm>
            <a:off x="467544" y="2348880"/>
            <a:ext cx="8229600" cy="4625609"/>
          </a:xfrm>
        </p:spPr>
        <p:txBody>
          <a:bodyPr>
            <a:normAutofit fontScale="92500" lnSpcReduction="10000"/>
          </a:bodyPr>
          <a:lstStyle/>
          <a:p>
            <a:r>
              <a:rPr lang="en-US" dirty="0" smtClean="0"/>
              <a:t>Make children aware of their rights and make them active partners in their own development</a:t>
            </a:r>
          </a:p>
          <a:p>
            <a:endParaRPr lang="en-US" dirty="0" smtClean="0"/>
          </a:p>
          <a:p>
            <a:r>
              <a:rPr lang="en-US" dirty="0" smtClean="0"/>
              <a:t>Promote respect for views of the girl child, minority and marginalized children</a:t>
            </a:r>
          </a:p>
          <a:p>
            <a:endParaRPr lang="en-US" dirty="0" smtClean="0"/>
          </a:p>
          <a:p>
            <a:r>
              <a:rPr lang="en-US" dirty="0" smtClean="0"/>
              <a:t>Engage all stakeholders</a:t>
            </a:r>
          </a:p>
          <a:p>
            <a:endParaRPr lang="en-US" dirty="0" smtClean="0"/>
          </a:p>
          <a:p>
            <a:endParaRPr lang="en-US" sz="3000" dirty="0" smtClean="0"/>
          </a:p>
          <a:p>
            <a:r>
              <a:rPr lang="en-US" dirty="0" smtClean="0"/>
              <a:t>Employ </a:t>
            </a:r>
            <a:r>
              <a:rPr lang="en-US" dirty="0" err="1" smtClean="0"/>
              <a:t>monitorable</a:t>
            </a:r>
            <a:r>
              <a:rPr lang="en-US" dirty="0" smtClean="0"/>
              <a:t> indicators</a:t>
            </a:r>
          </a:p>
          <a:p>
            <a:endParaRPr lang="en-US" dirty="0"/>
          </a:p>
        </p:txBody>
      </p:sp>
      <p:sp>
        <p:nvSpPr>
          <p:cNvPr id="4" name="Rectangle 3"/>
          <p:cNvSpPr/>
          <p:nvPr/>
        </p:nvSpPr>
        <p:spPr>
          <a:xfrm>
            <a:off x="363642" y="1620089"/>
            <a:ext cx="2480166" cy="584775"/>
          </a:xfrm>
          <a:prstGeom prst="rect">
            <a:avLst/>
          </a:prstGeom>
        </p:spPr>
        <p:txBody>
          <a:bodyPr wrap="none">
            <a:spAutoFit/>
          </a:bodyPr>
          <a:lstStyle/>
          <a:p>
            <a:r>
              <a:rPr lang="en-US" sz="3200" b="1" dirty="0" smtClean="0"/>
              <a:t>Participation</a:t>
            </a:r>
          </a:p>
        </p:txBody>
      </p:sp>
    </p:spTree>
    <p:extLst>
      <p:ext uri="{BB962C8B-B14F-4D97-AF65-F5344CB8AC3E}">
        <p14:creationId xmlns:p14="http://schemas.microsoft.com/office/powerpoint/2010/main" xmlns="" val="36364950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Implementation</a:t>
            </a:r>
            <a:endParaRPr lang="en-US" dirty="0">
              <a:latin typeface="Agency FB" pitchFamily="34" charset="0"/>
            </a:endParaRPr>
          </a:p>
        </p:txBody>
      </p:sp>
      <p:sp>
        <p:nvSpPr>
          <p:cNvPr id="3" name="Content Placeholder 2"/>
          <p:cNvSpPr>
            <a:spLocks noGrp="1"/>
          </p:cNvSpPr>
          <p:nvPr>
            <p:ph idx="1"/>
          </p:nvPr>
        </p:nvSpPr>
        <p:spPr/>
        <p:txBody>
          <a:bodyPr>
            <a:noAutofit/>
          </a:bodyPr>
          <a:lstStyle/>
          <a:p>
            <a:r>
              <a:rPr lang="en-US" sz="2100" dirty="0"/>
              <a:t>Nodal </a:t>
            </a:r>
            <a:r>
              <a:rPr lang="en-US" sz="2100" dirty="0" smtClean="0"/>
              <a:t>Ministry: Ministry of Women and Child Development </a:t>
            </a:r>
          </a:p>
          <a:p>
            <a:endParaRPr lang="en-US" sz="2100" dirty="0" smtClean="0"/>
          </a:p>
          <a:p>
            <a:r>
              <a:rPr lang="en-US" sz="2100" dirty="0" smtClean="0"/>
              <a:t>Reviewing: National Co-ordination and Action Group</a:t>
            </a:r>
          </a:p>
          <a:p>
            <a:endParaRPr lang="en-US" sz="2100" dirty="0" smtClean="0"/>
          </a:p>
          <a:p>
            <a:r>
              <a:rPr lang="en-US" sz="2100" dirty="0" smtClean="0"/>
              <a:t>Plan of Action at National and State Level</a:t>
            </a:r>
          </a:p>
          <a:p>
            <a:endParaRPr lang="en-US" sz="2100" dirty="0" smtClean="0"/>
          </a:p>
          <a:p>
            <a:r>
              <a:rPr lang="en-US" sz="2100" dirty="0" smtClean="0"/>
              <a:t>Active involvement of Local Communities, Civil </a:t>
            </a:r>
            <a:r>
              <a:rPr lang="en-US" sz="2100" dirty="0"/>
              <a:t>S</a:t>
            </a:r>
            <a:r>
              <a:rPr lang="en-US" sz="2100" dirty="0" smtClean="0"/>
              <a:t>ociety, Media and  Private Business Sector</a:t>
            </a:r>
          </a:p>
          <a:p>
            <a:endParaRPr lang="en-US" sz="2100" dirty="0" smtClean="0"/>
          </a:p>
          <a:p>
            <a:r>
              <a:rPr lang="en-US" sz="2100" dirty="0" smtClean="0"/>
              <a:t>Establishing a knowledge base through child focused research and documentation</a:t>
            </a:r>
          </a:p>
          <a:p>
            <a:endParaRPr lang="en-US" sz="2100" dirty="0" smtClean="0"/>
          </a:p>
          <a:p>
            <a:r>
              <a:rPr lang="en-US" sz="2100" dirty="0" smtClean="0"/>
              <a:t>Indicator based child impact assessment and evaluation</a:t>
            </a:r>
          </a:p>
          <a:p>
            <a:endParaRPr lang="en-US" sz="2100" dirty="0" smtClean="0"/>
          </a:p>
          <a:p>
            <a:r>
              <a:rPr lang="en-US" sz="2100" dirty="0" smtClean="0"/>
              <a:t>Child Budgeting</a:t>
            </a:r>
          </a:p>
          <a:p>
            <a:endParaRPr lang="en-US" sz="2100" dirty="0" smtClean="0"/>
          </a:p>
        </p:txBody>
      </p:sp>
      <p:pic>
        <p:nvPicPr>
          <p:cNvPr id="4098" name="Picture 2" descr="C:\Users\ARR RAGU\Desktop\Ball.gif"/>
          <p:cNvPicPr>
            <a:picLocks noChangeAspect="1" noChangeArrowheads="1" noCrop="1"/>
          </p:cNvPicPr>
          <p:nvPr/>
        </p:nvPicPr>
        <p:blipFill>
          <a:blip r:embed="rId2" cstate="print"/>
          <a:srcRect/>
          <a:stretch>
            <a:fillRect/>
          </a:stretch>
        </p:blipFill>
        <p:spPr bwMode="auto">
          <a:xfrm>
            <a:off x="522784" y="1904256"/>
            <a:ext cx="304800" cy="228600"/>
          </a:xfrm>
          <a:prstGeom prst="rect">
            <a:avLst/>
          </a:prstGeom>
          <a:noFill/>
        </p:spPr>
      </p:pic>
      <p:pic>
        <p:nvPicPr>
          <p:cNvPr id="5" name="Picture 2" descr="C:\Users\ARR RAGU\Desktop\Ball.gif"/>
          <p:cNvPicPr>
            <a:picLocks noChangeAspect="1" noChangeArrowheads="1" noCrop="1"/>
          </p:cNvPicPr>
          <p:nvPr/>
        </p:nvPicPr>
        <p:blipFill>
          <a:blip r:embed="rId2" cstate="print"/>
          <a:srcRect/>
          <a:stretch>
            <a:fillRect/>
          </a:stretch>
        </p:blipFill>
        <p:spPr bwMode="auto">
          <a:xfrm>
            <a:off x="522784" y="2552328"/>
            <a:ext cx="304800" cy="228600"/>
          </a:xfrm>
          <a:prstGeom prst="rect">
            <a:avLst/>
          </a:prstGeom>
          <a:noFill/>
        </p:spPr>
      </p:pic>
      <p:pic>
        <p:nvPicPr>
          <p:cNvPr id="6" name="Picture 2" descr="C:\Users\ARR RAGU\Desktop\Ball.gif"/>
          <p:cNvPicPr>
            <a:picLocks noChangeAspect="1" noChangeArrowheads="1" noCrop="1"/>
          </p:cNvPicPr>
          <p:nvPr/>
        </p:nvPicPr>
        <p:blipFill>
          <a:blip r:embed="rId2" cstate="print"/>
          <a:srcRect/>
          <a:stretch>
            <a:fillRect/>
          </a:stretch>
        </p:blipFill>
        <p:spPr bwMode="auto">
          <a:xfrm>
            <a:off x="522784" y="3200400"/>
            <a:ext cx="304800" cy="228600"/>
          </a:xfrm>
          <a:prstGeom prst="rect">
            <a:avLst/>
          </a:prstGeom>
          <a:noFill/>
        </p:spPr>
      </p:pic>
      <p:pic>
        <p:nvPicPr>
          <p:cNvPr id="7" name="Picture 2" descr="C:\Users\ARR RAGU\Desktop\Ball.gif"/>
          <p:cNvPicPr>
            <a:picLocks noChangeAspect="1" noChangeArrowheads="1" noCrop="1"/>
          </p:cNvPicPr>
          <p:nvPr/>
        </p:nvPicPr>
        <p:blipFill>
          <a:blip r:embed="rId2" cstate="print"/>
          <a:srcRect/>
          <a:stretch>
            <a:fillRect/>
          </a:stretch>
        </p:blipFill>
        <p:spPr bwMode="auto">
          <a:xfrm>
            <a:off x="522784" y="3861048"/>
            <a:ext cx="304800" cy="228600"/>
          </a:xfrm>
          <a:prstGeom prst="rect">
            <a:avLst/>
          </a:prstGeom>
          <a:noFill/>
        </p:spPr>
      </p:pic>
      <p:pic>
        <p:nvPicPr>
          <p:cNvPr id="8" name="Picture 2" descr="C:\Users\ARR RAGU\Desktop\Ball.gif"/>
          <p:cNvPicPr>
            <a:picLocks noChangeAspect="1" noChangeArrowheads="1" noCrop="1"/>
          </p:cNvPicPr>
          <p:nvPr/>
        </p:nvPicPr>
        <p:blipFill>
          <a:blip r:embed="rId2" cstate="print"/>
          <a:srcRect/>
          <a:stretch>
            <a:fillRect/>
          </a:stretch>
        </p:blipFill>
        <p:spPr bwMode="auto">
          <a:xfrm>
            <a:off x="522784" y="4784576"/>
            <a:ext cx="304800" cy="228600"/>
          </a:xfrm>
          <a:prstGeom prst="rect">
            <a:avLst/>
          </a:prstGeom>
          <a:noFill/>
        </p:spPr>
      </p:pic>
      <p:pic>
        <p:nvPicPr>
          <p:cNvPr id="9" name="Picture 2" descr="C:\Users\ARR RAGU\Desktop\Ball.gif"/>
          <p:cNvPicPr>
            <a:picLocks noChangeAspect="1" noChangeArrowheads="1" noCrop="1"/>
          </p:cNvPicPr>
          <p:nvPr/>
        </p:nvPicPr>
        <p:blipFill>
          <a:blip r:embed="rId2" cstate="print"/>
          <a:srcRect/>
          <a:stretch>
            <a:fillRect/>
          </a:stretch>
        </p:blipFill>
        <p:spPr bwMode="auto">
          <a:xfrm>
            <a:off x="522784" y="5733256"/>
            <a:ext cx="304800" cy="228600"/>
          </a:xfrm>
          <a:prstGeom prst="rect">
            <a:avLst/>
          </a:prstGeom>
          <a:noFill/>
        </p:spPr>
      </p:pic>
      <p:pic>
        <p:nvPicPr>
          <p:cNvPr id="11" name="Picture 2" descr="C:\Users\ARR RAGU\Desktop\Ball.gif"/>
          <p:cNvPicPr>
            <a:picLocks noChangeAspect="1" noChangeArrowheads="1" noCrop="1"/>
          </p:cNvPicPr>
          <p:nvPr/>
        </p:nvPicPr>
        <p:blipFill>
          <a:blip r:embed="rId2" cstate="print"/>
          <a:srcRect/>
          <a:stretch>
            <a:fillRect/>
          </a:stretch>
        </p:blipFill>
        <p:spPr bwMode="auto">
          <a:xfrm>
            <a:off x="539552" y="6381328"/>
            <a:ext cx="304800" cy="228600"/>
          </a:xfrm>
          <a:prstGeom prst="rect">
            <a:avLst/>
          </a:prstGeom>
          <a:noFill/>
        </p:spPr>
      </p:pic>
    </p:spTree>
    <p:extLst>
      <p:ext uri="{BB962C8B-B14F-4D97-AF65-F5344CB8AC3E}">
        <p14:creationId xmlns:p14="http://schemas.microsoft.com/office/powerpoint/2010/main" xmlns="" val="111403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6000" dirty="0" smtClean="0">
                <a:latin typeface="Agency FB" pitchFamily="34" charset="0"/>
              </a:rPr>
              <a:t>Merits</a:t>
            </a:r>
            <a:endParaRPr lang="en-IN" sz="6000" dirty="0">
              <a:latin typeface="Agency FB" pitchFamily="34" charset="0"/>
            </a:endParaRPr>
          </a:p>
        </p:txBody>
      </p:sp>
      <p:sp>
        <p:nvSpPr>
          <p:cNvPr id="3" name="Content Placeholder 2"/>
          <p:cNvSpPr>
            <a:spLocks noGrp="1"/>
          </p:cNvSpPr>
          <p:nvPr>
            <p:ph idx="1"/>
          </p:nvPr>
        </p:nvSpPr>
        <p:spPr/>
        <p:txBody>
          <a:bodyPr>
            <a:normAutofit fontScale="92500"/>
          </a:bodyPr>
          <a:lstStyle/>
          <a:p>
            <a:r>
              <a:rPr lang="en-IN" dirty="0"/>
              <a:t>Umbrella policy covering all the diverse schemes </a:t>
            </a:r>
            <a:r>
              <a:rPr lang="en-IN" dirty="0" smtClean="0"/>
              <a:t>previously </a:t>
            </a:r>
            <a:r>
              <a:rPr lang="en-IN" dirty="0"/>
              <a:t>divided among different </a:t>
            </a:r>
            <a:r>
              <a:rPr lang="en-IN" dirty="0" smtClean="0"/>
              <a:t>ministries</a:t>
            </a:r>
          </a:p>
          <a:p>
            <a:r>
              <a:rPr lang="en-IN" dirty="0" smtClean="0"/>
              <a:t>Covers all those aspects that could not be covered by policies like ICDS, RTE </a:t>
            </a:r>
            <a:r>
              <a:rPr lang="en-IN" dirty="0" err="1" smtClean="0"/>
              <a:t>etc</a:t>
            </a:r>
            <a:endParaRPr lang="en-IN" dirty="0"/>
          </a:p>
          <a:p>
            <a:r>
              <a:rPr lang="en-IN" dirty="0" smtClean="0"/>
              <a:t>Special mention of equal rights for the girl child</a:t>
            </a:r>
          </a:p>
          <a:p>
            <a:r>
              <a:rPr lang="en-IN" dirty="0" smtClean="0"/>
              <a:t>Special mention for protection of children in difficult circumstances</a:t>
            </a:r>
          </a:p>
          <a:p>
            <a:r>
              <a:rPr lang="en-IN" dirty="0" smtClean="0"/>
              <a:t>Gives voice to children in the community and state</a:t>
            </a:r>
          </a:p>
          <a:p>
            <a:pPr marL="0" indent="0">
              <a:buNone/>
            </a:pPr>
            <a:endParaRPr lang="en-I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tle 1"/>
          <p:cNvSpPr txBox="1">
            <a:spLocks/>
          </p:cNvSpPr>
          <p:nvPr/>
        </p:nvSpPr>
        <p:spPr>
          <a:xfrm>
            <a:off x="467544" y="908720"/>
            <a:ext cx="8208912" cy="5400600"/>
          </a:xfrm>
          <a:prstGeom prst="rect">
            <a:avLst/>
          </a:prstGeom>
        </p:spPr>
        <p:txBody>
          <a:bodyPr>
            <a:normAutofit fontScale="975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dirty="0"/>
              <a:t>0-6 population 154 </a:t>
            </a:r>
            <a:r>
              <a:rPr lang="en-US" dirty="0" smtClean="0"/>
              <a:t>million</a:t>
            </a:r>
          </a:p>
          <a:p>
            <a:pPr marL="393700" indent="-393700" algn="ctr">
              <a:buFontTx/>
              <a:buChar char="•"/>
            </a:pPr>
            <a:endParaRPr lang="en-US" dirty="0"/>
          </a:p>
          <a:p>
            <a:pPr algn="ctr"/>
            <a:endParaRPr lang="en-US" dirty="0"/>
          </a:p>
          <a:p>
            <a:pPr algn="ctr"/>
            <a:r>
              <a:rPr lang="en-US" dirty="0" smtClean="0"/>
              <a:t>6-11 </a:t>
            </a:r>
            <a:r>
              <a:rPr lang="en-US" dirty="0"/>
              <a:t>population 131.7 </a:t>
            </a:r>
            <a:r>
              <a:rPr lang="en-US" dirty="0" smtClean="0"/>
              <a:t>million</a:t>
            </a:r>
          </a:p>
          <a:p>
            <a:pPr marL="393700" indent="-393700" algn="ctr">
              <a:buFontTx/>
              <a:buChar char="•"/>
            </a:pPr>
            <a:endParaRPr lang="en-US" dirty="0"/>
          </a:p>
          <a:p>
            <a:pPr algn="ctr"/>
            <a:endParaRPr lang="en-US" dirty="0" smtClean="0"/>
          </a:p>
          <a:p>
            <a:pPr algn="ctr"/>
            <a:r>
              <a:rPr lang="en-US" dirty="0"/>
              <a:t>11-14 population 80.19 million</a:t>
            </a:r>
          </a:p>
          <a:p>
            <a:pPr algn="ctr"/>
            <a:endParaRPr lang="en-US" dirty="0"/>
          </a:p>
          <a:p>
            <a:pPr lvl="0"/>
            <a:endParaRPr lang="en-IN" dirty="0">
              <a:latin typeface="+mn-lt"/>
            </a:endParaRPr>
          </a:p>
        </p:txBody>
      </p:sp>
      <p:sp>
        <p:nvSpPr>
          <p:cNvPr id="4" name="Rectangle 3"/>
          <p:cNvSpPr/>
          <p:nvPr/>
        </p:nvSpPr>
        <p:spPr>
          <a:xfrm>
            <a:off x="0" y="0"/>
            <a:ext cx="179512" cy="6858000"/>
          </a:xfrm>
          <a:prstGeom prst="rect">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4"/>
          <p:cNvSpPr/>
          <p:nvPr/>
        </p:nvSpPr>
        <p:spPr>
          <a:xfrm>
            <a:off x="107504" y="99392"/>
            <a:ext cx="179512" cy="6858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p:cNvSpPr/>
          <p:nvPr/>
        </p:nvSpPr>
        <p:spPr>
          <a:xfrm>
            <a:off x="259904" y="179784"/>
            <a:ext cx="179512"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xmlns="" val="3054831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Merits</a:t>
            </a:r>
            <a:endParaRPr lang="en-IN" dirty="0"/>
          </a:p>
        </p:txBody>
      </p:sp>
      <p:sp>
        <p:nvSpPr>
          <p:cNvPr id="3" name="Content Placeholder 2"/>
          <p:cNvSpPr>
            <a:spLocks noGrp="1"/>
          </p:cNvSpPr>
          <p:nvPr>
            <p:ph idx="1"/>
          </p:nvPr>
        </p:nvSpPr>
        <p:spPr/>
        <p:txBody>
          <a:bodyPr>
            <a:normAutofit/>
          </a:bodyPr>
          <a:lstStyle/>
          <a:p>
            <a:r>
              <a:rPr lang="en-IN" dirty="0" smtClean="0"/>
              <a:t>Amends the definition of Children from below 14 to below 18 years.</a:t>
            </a:r>
          </a:p>
          <a:p>
            <a:r>
              <a:rPr lang="en-IN" dirty="0" smtClean="0"/>
              <a:t>Child budgeting included</a:t>
            </a:r>
          </a:p>
          <a:p>
            <a:r>
              <a:rPr lang="en-IN" dirty="0" smtClean="0"/>
              <a:t>Awareness creation in the community, administration and stakeholders is the responsibility of the state</a:t>
            </a:r>
          </a:p>
        </p:txBody>
      </p:sp>
      <p:pic>
        <p:nvPicPr>
          <p:cNvPr id="3074" name="Picture 2" descr="C:\Users\ARR RAGU\Desktop\baaner_mo_mod-2.jpg"/>
          <p:cNvPicPr>
            <a:picLocks noChangeAspect="1" noChangeArrowheads="1"/>
          </p:cNvPicPr>
          <p:nvPr/>
        </p:nvPicPr>
        <p:blipFill>
          <a:blip r:embed="rId2" cstate="print"/>
          <a:srcRect l="74015"/>
          <a:stretch>
            <a:fillRect/>
          </a:stretch>
        </p:blipFill>
        <p:spPr bwMode="auto">
          <a:xfrm>
            <a:off x="6444208" y="4437112"/>
            <a:ext cx="2586813" cy="2276872"/>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1690363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Agency FB" pitchFamily="34" charset="0"/>
              </a:rPr>
              <a:t>Demerits</a:t>
            </a:r>
            <a:endParaRPr lang="en-US" dirty="0">
              <a:latin typeface="Agency FB"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No mention of provision of safe drinking water for children</a:t>
            </a:r>
          </a:p>
          <a:p>
            <a:r>
              <a:rPr lang="en-US" dirty="0" smtClean="0"/>
              <a:t>No special certification or courses for disabled children</a:t>
            </a:r>
          </a:p>
          <a:p>
            <a:r>
              <a:rPr lang="en-US" dirty="0" smtClean="0"/>
              <a:t>No mention of time-bound elimination of child </a:t>
            </a:r>
            <a:r>
              <a:rPr lang="en-US" dirty="0" err="1" smtClean="0"/>
              <a:t>labour</a:t>
            </a:r>
            <a:endParaRPr lang="en-US" dirty="0" smtClean="0"/>
          </a:p>
          <a:p>
            <a:r>
              <a:rPr lang="en-US" dirty="0" smtClean="0"/>
              <a:t>No concrete plan or system to enable participation of children</a:t>
            </a:r>
          </a:p>
          <a:p>
            <a:r>
              <a:rPr lang="en-US" dirty="0" smtClean="0"/>
              <a:t>The draft also includes aspects covering ministry of Health and HRD but no mechanism for interaction</a:t>
            </a:r>
            <a:endParaRPr lang="en-US" dirty="0"/>
          </a:p>
        </p:txBody>
      </p:sp>
    </p:spTree>
    <p:extLst>
      <p:ext uri="{BB962C8B-B14F-4D97-AF65-F5344CB8AC3E}">
        <p14:creationId xmlns:p14="http://schemas.microsoft.com/office/powerpoint/2010/main" xmlns="" val="7512186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gency FB" pitchFamily="34" charset="0"/>
              </a:rPr>
              <a:t>International Perspective</a:t>
            </a:r>
            <a:endParaRPr lang="en-US" dirty="0">
              <a:latin typeface="Agency FB" pitchFamily="34" charset="0"/>
            </a:endParaRPr>
          </a:p>
        </p:txBody>
      </p:sp>
      <p:sp>
        <p:nvSpPr>
          <p:cNvPr id="4" name="Content Placeholder 3"/>
          <p:cNvSpPr>
            <a:spLocks noGrp="1"/>
          </p:cNvSpPr>
          <p:nvPr>
            <p:ph idx="1"/>
          </p:nvPr>
        </p:nvSpPr>
        <p:spPr/>
        <p:txBody>
          <a:bodyPr>
            <a:normAutofit/>
          </a:bodyPr>
          <a:lstStyle/>
          <a:p>
            <a:r>
              <a:rPr lang="en-IN" sz="2800" dirty="0"/>
              <a:t>UN </a:t>
            </a:r>
            <a:r>
              <a:rPr lang="en-IN" sz="2800" dirty="0" smtClean="0"/>
              <a:t>Convention</a:t>
            </a:r>
            <a:r>
              <a:rPr lang="en-US" sz="2800" dirty="0"/>
              <a:t> </a:t>
            </a:r>
            <a:r>
              <a:rPr lang="en-IN" sz="2800" dirty="0" smtClean="0"/>
              <a:t>on </a:t>
            </a:r>
            <a:r>
              <a:rPr lang="en-IN" sz="2800" dirty="0"/>
              <a:t>the Rights of the Child</a:t>
            </a:r>
            <a:endParaRPr lang="en-US" sz="2800" dirty="0"/>
          </a:p>
          <a:p>
            <a:pPr marL="118872" indent="0">
              <a:buNone/>
            </a:pPr>
            <a:r>
              <a:rPr lang="en-US" sz="2800" dirty="0" smtClean="0"/>
              <a:t>(Articles 24-37)</a:t>
            </a:r>
          </a:p>
          <a:p>
            <a:r>
              <a:rPr lang="en-US" sz="2800" dirty="0" smtClean="0"/>
              <a:t>Australia </a:t>
            </a:r>
          </a:p>
          <a:p>
            <a:r>
              <a:rPr lang="en-US" sz="2800" dirty="0" smtClean="0"/>
              <a:t>Bangladesh</a:t>
            </a:r>
          </a:p>
          <a:p>
            <a:r>
              <a:rPr lang="en-US" sz="2800" dirty="0" smtClean="0"/>
              <a:t>Norway</a:t>
            </a:r>
          </a:p>
          <a:p>
            <a:pPr marL="118872" indent="0">
              <a:buNone/>
            </a:pPr>
            <a:endParaRPr lang="en-US" dirty="0" smtClean="0"/>
          </a:p>
          <a:p>
            <a:endParaRPr lang="en-US" dirty="0" smtClean="0"/>
          </a:p>
          <a:p>
            <a:endParaRPr lang="en-US" dirty="0" smtClean="0"/>
          </a:p>
          <a:p>
            <a:endParaRPr lang="en-US" dirty="0"/>
          </a:p>
        </p:txBody>
      </p:sp>
      <p:pic>
        <p:nvPicPr>
          <p:cNvPr id="9218" name="Picture 2" descr="http://t2.gstatic.com/images?q=tbn:ANd9GcQVyNzGPWBXycxDkPjf5WntyLxCo3jA-TmtCQ1YTABUR1279EFDLWPFYzs_"/>
          <p:cNvPicPr>
            <a:picLocks noChangeAspect="1" noChangeArrowheads="1"/>
          </p:cNvPicPr>
          <p:nvPr/>
        </p:nvPicPr>
        <p:blipFill>
          <a:blip r:embed="rId2" cstate="print"/>
          <a:srcRect/>
          <a:stretch>
            <a:fillRect/>
          </a:stretch>
        </p:blipFill>
        <p:spPr bwMode="auto">
          <a:xfrm>
            <a:off x="1168921" y="4653136"/>
            <a:ext cx="2466975" cy="1847851"/>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9220" name="Picture 4" descr="http://images.clipartof.com/small/67375-Royalty-Free-RF-Clipart-Illustration-Of-Children-Holding-Hands-In-Front-Of-A-World-Globe.jpg"/>
          <p:cNvPicPr>
            <a:picLocks noChangeAspect="1" noChangeArrowheads="1"/>
          </p:cNvPicPr>
          <p:nvPr/>
        </p:nvPicPr>
        <p:blipFill>
          <a:blip r:embed="rId3" cstate="print"/>
          <a:srcRect b="8025"/>
          <a:stretch>
            <a:fillRect/>
          </a:stretch>
        </p:blipFill>
        <p:spPr bwMode="auto">
          <a:xfrm>
            <a:off x="4246190" y="3898006"/>
            <a:ext cx="4286250" cy="2987378"/>
          </a:xfrm>
          <a:prstGeom prst="rect">
            <a:avLst/>
          </a:prstGeom>
          <a:noFill/>
        </p:spPr>
      </p:pic>
      <p:sp>
        <p:nvSpPr>
          <p:cNvPr id="9222" name="AutoShape 6" descr="data:image/jpeg;base64,/9j/4AAQSkZJRgABAQAAAQABAAD/2wCEAAkGBhQSEBUSExQUFBQVGBQXFxUUFBQUFRgUFBgVFBYVFxQXHCYeFxkjGRUUHy8gJCcpLCwsFR4xNTAqNSYrLCkBCQoKDgwOGg8PGiwkHyUqLC0sLC0sLCwvLCkvLCwsLy0sLCksLCwsLCwpLCwsLCwsLCwsLCwsLCwsLCwsLCwsLP/AABEIALcBEwMBIgACEQEDEQH/xAAcAAACAgMBAQAAAAAAAAAAAAAFBgQHAAIDAQj/xAA/EAABAwIEAwUFBgQFBQEAAAABAAIDBBEFEiExBkFRBxMiYXEUMkKBkSNSYqGxwTNy0fBDY5Ky4RUWJILxCP/EABoBAAIDAQEAAAAAAAAAAAAAAAMFAQIEAAb/xAAvEQACAQMDAgQEBwEBAAAAAAABAgADBBESITFBUQUTImFxobHwFDJCgZHB0SMz/9oADAMBAAIRAxEAPwC4QFrZelqwBdKTSXZRaYalSpSolMPEVJnDmEGMutrLIysJVZaaleALaywhTmdPWrLrAvQokiaOXJ6FV2OvDi1jM1uahuxqoNrMGuyMKDHeBNZRDy8tqouGVEjh9q3Ktq3Emxau26oeg509ZfWMajJjVs99lGpK+OQXa4Fdg66qwI2MuCCMib3C2Buo7wSu7W6KJM5zlL/+OEwzBAZm2nBXSpjEwaL0tWRt0Q3iXHBSU7piLkENaPxHa6qTgbwqgsQBJp3UPE2+FKOD8fvlmY1wzNebEWAIv0Tjig8NvNDVw42hK1FqRw0gw7LvGtKcaLpGFcTOZ0yofiA2RNyH140V5UwpQ+4F1suWHe4F3IXSZqAtHDQrqCub9iunSDTlSydFEhG6kZtF0qYOkbqVi6P3WLsyIXK2aF4VhCvJmsqiU/vFSpXBoJJ0CC4TVd49zgbi6nTkZkat8Q8HL1rxsuYWzY+aqZYGdUGxfiNsRyNGeQ7Aaow5QosIja8yWu48yroVBy0q4YjCwJRUFTM8SyvyNGuUfuV3xDFJJXdzBy0L0VxOJz2ZGG19/RZQ0bYGW6C5KIaoPqI36CDFMj0g7dTFrFo3QMbCHF0khFzz81GxJr454WBxvb81Ow5ntNY6U6sZoPVceJ9K2H1WpSdQXrgk/GZmHp1DjIA+GZMoMUdI50Ehyv5FR5Kh0D8k7c8Z2d0XfiPCyQ2ePR7LHTmFMo52VUGtjpY+uyDlQNQG3X2MKA2dJO/T3EiycOseM8Li2+uhW2FyTxv7uQZh95QYHSUUmV13QuOh6I9VYzGxua977AalVfVx+YHiWTTz+UjmTsqxLFTVzRnv2glh3b5I5huJsnYHNPqOYQXpFRnpCpVDHHWd5UBrpQ1+c7NBd9NUckclbiqYNik1tdjh9QhGF5IEQ38f1LqgOD3C8jR+HKXAW+isXtPBNA3KLkyx3HrdU7S095WNuD447/6grb7UqtzIIGMOpe35gLGuyNG9X/1pgRO4Xo3Cqh8JAz72Vo49UNjhfI7RrLk/VVpgFa8Txlx0zt09SE79oc2WhkA+Jwb9dVFFvSYO8XVVUd/9kHDeKopHhm2bQHz6FHo3aqtcDpQZ4gRrnabeh3VlDf5olJiwOYG8ppTYBO07uCHVwRFzkMqqhjtnBHLAczEqM35RmFsOHgCkndRcN9wKXlUmRMcuZtlKhVeORNJaTaxsTyupfw3GoIuCOiqGBO0I9NkALDmQqbcqQWKPT7ld5DoriBMhPGqxePdqsXSIasvHmywlQcdqckDneSIo1ECQx0gmJHGXE7nPMUZsBuQjPBEdoAkWlpXTy2G7jqfJWHhkjYXNgbqQNU0u0VKYprzyYstGZ6hqtxwIfCCYnxJkkbDEMzjvbkpWN15ihcQLnlZQ+FcIyNM0mr3akn9FipqoXW37TdUZi2hf3harxJsUWeQgaXsq9xftFlc4iIWaOZXPjnGHTTmIGzW7pXlsNE1tLJdIZxkmKrq8YtpQ4AhT/vmqDr5kw4L2iZ/s5xYO0ukGQ2WzRdbXtKTj8sxpdVUOcy9MIjjay8dsp1ugPEtQz2uI3FgfogPZ/jJc407iSOSlY/gLWVUbbktedUl8kUaxDmOfNNWiGQRskxuAAgvBuEr0WLNhqiG3ETzoTtdFK7DYKSIPyZnO0AOvqUO9qbWB0LW2c1peHAWtY2WVa1FX8vfebWtrh6XnbbQ9jeGPqGhrTZpS5g0Ps9R3M/iv7hOyYuFcQL4sjj42aH5LtjWBCoAOzgbgq61DTJpPx97wDU9YFVefvaEGsBbbkUrYth7qV/fxe58TUwSzughFxncAhLKaaou6Yhkdjp5dSqUcrkk7fWXq+rAA3+kJUla2WMPHNK3HrP8Ax3Hp+iI4NNTxuMbZgQToDoPqufFUV4ZB0aTb0WdyhzoORNKK66dYwdvrKvoozbM1t7WO3QgqweM/tIKF7jqQCfmBdV7TYsQcu1x/wj/EeMZ6WkF9tP8ATYJfSBKsB2zHNc4emffElUNABK0h3+Izz+IJk7TKwiOKFo1e/Of5W6fukTh6sc+dgJ+Nn+4Js4zxCM17muBPdsDBY/fsT+iqpwjZnVF1Vl/ecOG35qmIGx0cQbaiw6pyG6WeF6Ie1BzTdjGE+d3iw1TUG3KPQHo/eYr05q/tNa2XLE93Rp+qRmMd4ATe7h8tbrrxFx23M+EC8Y8Pm7qbrjgFW2QscBuT+io7hnAE10aT0KLE8kf1LEw/3F7ilcIYXSHpYep0XmHe4l3jiv1bE02sMx+fL8lpqNpXMWUE1uAYl4i58zw3Ul7wAB1Juf3VtxwBjGsHwtDRffRVjwu1r6/vDoynYZHHkXbAfmh/EHaFJ32dl73sGjX0CBTbSMxlWpmu2M4AHzloU/vH1UkhRaK9ml3vFrS71IBU0hawYmMFy7lYvZm+IrFMiT8Xq+7he7y0Shg9e6tgdCT4rnXyTBxcD7K63QqvOFqwxzacwmtrS1UWYcg7Rdc1StZVPBG8OV1RFRNETADJzPNSuCQ6Rzpn6kpaqaWSoqXZQTrudgmzB5m07DHe5aNfVXuUC08cseZS2ctUydlHEZ5Ig7cXXob4SB0Q7AJ3SML3cybIq0pYwKnEZqdQzKYx24qZL9UMLk0ccYf3dVm5OSw4DNcbL1VBg1MEdp5aspWoQe89Ed15KLFbRlaPN3IsHD3AUZNWCOW6d+LG2qID+IIV2a0TfHJzW/FjpnzsaBbW4PRJK7eZc/ARzRXy7b4mTeJ3OllDGkWjaN/vHcKNwXIGSzF4s4kMaBzba5P1UX25gaSSSeZ/5UigxaCmhDyLyPJPnuvO2w86scDPM9TeN5FsFJxxn6mMUggpnOlJAJ3CDVXaG0OysYXXNhbmlDFsTdUSFxuddGhFcPwwQszyECVw8PPIP6p1WSlbU9dbdjwPv5xBbmrdVdFHZepjDWcXGNt3gA2vbe3qu/8A1ZlfQSdy6znMdYD7zRe3oVVGI1j6qUx3IjYbPeD734WolhVc6me0x+FrbeEbEc1ltLKpXUu2wPA++k3397QtmWlTGWHJ++v0kCirB3fi95pLXfzNNj+YTpg2Le00sjSbuia5pJ3LSLNJShPQtdUSge44940c/Fq78yieBSsillYLNZJC8OPm0aH80qVfKqlD8I3rMtegHX2Ii9hVJEx15CZDc6DYapilFHJluCCzXLfS5STVvlhd4m6a+JuoIvoVyhxO7r/kh+sbg+37Q5KHAI4Of3j/AEFdTxyjwt0LToehuFvjmGvlkkqA5rhIQRbdtuSSWvO1iPVNFFiBYxjXDwi1/wCqCdQGIQAE5HMYOAa8NkkicddG676bIxxVi4iYYwbPeLEj4W9fVLc1A0Te2wuOrRnYBqSNnA8kG4hxjvGHMftOX4idAEYVCF0iZ2t1ap5h/j3gHGwQD3Yz6aEcvMpr4XgfHBE5zbC4ub66n/lZiPCbqTB3SSfx5ZYnSfhbrZnyvqtsHrC6Lu9XG7CAPUKWUpgSfMFUE9OJZ1LMGRuc7Ztyqy4hqH96+ZxzNdrYfCEe4ux4MY2BpNz4nEa+gSdTye0TiIu8A8byOg2B9SFes5LYHAme0paU1Hr9JKpHOjo5L+B1S4OB55Gi1j0voUK4F4edU4k1rh9nARK924JGrR87FSeJMZGYtOwGnSw0AT/2aYEYKLvHi0lQc56hh1a0+mqtRyZNw2hMDrD0eryVMUOL3yph2WoRTBk3vFeryb3ivVMiR8YxNry+nO9ikvhSgvVEHZt7qXxXVGOua7lz9Ea7mOKF9Q06uGv0TpP+VLA/UPnFLf8AWrk/pPygriPiFsb3RwAA83KJgMEkkb3auLjuh2E4O+qcXm4Ze5J5p4wmsgj+yYR4dD6qa7LSTQm56yKAao+tzgdIXwmmyRNb5arfEMQZAwveQLBZVYi2KMyOOllVXEGPvq5DyjGw6rJbW7V2yeOs2XNwtBcDnpNeI8cNVIXbNGyDXsQEVwmnguTO7wjZt7Fx9UZdhlFILAFp5ODv25pi/iFC2byjnbt0mOl4Xc3aeeMb8ZPMVM/IL2GI3sBcnYJ3w/s8Y8fxLn6GyO4TwJFC8PPiPnqrt4lRxlTmAHhtfVhxideDMEMFOC7d2q68VVTIqZ73e/ls310Rx5AFtgEg8aVgncIWnTmkTE1CznsT8o7pqKeimO4A/mQqWXwtvqDa6E4tATK78Nv0ujlDgrQ0auv6mynS4Q15GuU/Ffnbp5rF4dcC3qFj2xG3i1q9zSCr0OfrAGCUZaDM4be6Dz80Lx7FnynILtkcbBvQdU015FrAWDdh6JZkiIcZSPE7T0HRFphr+6Jfj6DoPv3MBUZPDbXSnP1Pf7+E4DDDCxrQNOvUncrIIi51mi5/vdMkMBmis7S3xcvkgeN4lFRxlreY8Tjvf+icVPElorox6hsAOIjt/C3uX1k4Q7knn7+U5HK2djGuzOykHoNb6KRWYI6VjnNAzDUC9hdvI+qTsMknEjqwtysPha07kH4rdE0x8S7N5c/VecuhV8zXU5O89XaGgE0UfyjbvNHVcTh7tjazmb2cNDZL1XTsc8keF42Nt78ijUjGPkzgWcdyOfyXGvo2kfusy7TTUAME01WWuySC45HoidNWEOGbVrufKy5CnDgARtzWsTS3S1x5qxwZRdo1sxlsTcu7bWHzSPS4yYsRa82kEbszQdQb9R81pWh9wI3XLiGtaertAimMcHNosRjaCT3kLZCHfC/QO1563V6dPAJkVamSF7/SP+McR+3Qd13Ya11i651uOigUzmwWyjU6XQ1hykEFcK/FMrgAc3kOqqWZjvIVUQYWH30sT3ZpAcx5g9fVKmJ0nssjgxxc2Tdx8tmqc3E+p1Ou/LohOL14kY4A3sNVyjpLk7bSNgEBra+GmNy1zrvIF7Mbrf6gD5r6H5WGw0Hoqs7DsEAjnq3DxucI2O/B8Q+oVpBbkAAiauxZt4PYPGVLOyD4lVPYbsFzdFIJCWAncqwO+IAjbMhTDxFYuku5WK0pE3tCprStd10XXhKAVMXcvOg5Kbj1RHW0wcwjMOSgdnzrSSX3HJOiT+Gx1WKgB+JzyGnbi+ubBGIIfCba2QLh+HwZj97fquPElQZap1utgjFEzwiBg8QsSiaPLpAdTuYMP5lYnoNhOvH9WRDGwbG10nRyt2G6c+N6MmnY4jVtrpHy80a03pDHeBu9qpyOgnk9O14LXC4/MeYQ0Sy0bg/M6SLkTqWno7+qKxNs71XrZWggPGZhIDmnYtO4Vrmzp3CkEb9+sm0v61o2VO3UdIx8NcSm4JdcnmDp6Kx6DFGStBuAeYvb6KisTwZ+HVLWxuz004zxHp1YfMG/yTbheMh4a2+U6H6LxxD0WInuAEukDSysTdaJxHRVXNUmMl5Be4k2DdfqeSP1PEBi0yOcOoOYfMFAq7HJXkhsYYD0AH6K5umNM0wNjzALZLTqCqxyRxO1FiriNbB3NvRHaKpvodfVI5qy2z7a7O8+qYcKqPEBawcLhZCMRgr94w1lIJGObcC40PQ9UEGDMY28sme3JvhHzujUTCBe416pd4wZJFF3sTDJfQj4WfidbW3oj0rirTUrTOM/fMBcWtKqweoM4/j+IK4h4wbDdjDe48IGw8gOaXKLCpah/fztc4DVsQBIH4n/ANFrgb45HOJa58/N5acoHRrbW+e6OHCax7m5D3MXN7zYH6alMKCU7el+JYajnAB237+8W3DVLmv+EU6V05JG+3b2kiio++kETtA+7fTpp62Ss4OjkfBILSRuLD8ufonWOsgpLOe8yyD49AL+QCA8UUM1UDiVOzO0jLK1o8Xg/wAQDne/5Kbu4W7IKjcCVtLOpYKfMIwTt/uPecqQEdD1Ux79LEaJGp+Jdbag+eiLQY234nX8kqemRGqVlMONI3+S8MuVpFhoorK5jvFsoNdiTdQduqGFOYcsMQvwJhvteKRgj7OG8rjyBbqy/wAwnLtZoLmlqgbEPMR/lN3fqtuyTAu5pDUu9+qNx5QjVv7or2l0mfDZHc4nNePqG/utwXCYig1c1gYjupAWglxP6KLONLAWPpup1A7MzRdH01iDuep5LINjGR3gFtC6Q29wjmTy9FvUcOhgErXOLXnJJbZrjoD5C5RM0TveG5O/kptHI9lyG94x2kjDsR1HmFJaQoycR07M42tw2OMfA6QH/UbH6JoSVwhXR05mYHB8cha5gF8zdLFpumKTHWt5DXzWhKy6RkzBUtqhc6RPZWXeVMY3RDY8RY5+9romNkVSDxMz02TZhiRJG6lerZ+6xEgZUVPM+CQjUWNnN5H5J64epo3RvnYfEW6hReN+F3Zu+jF+oCXeH8XMEov7jjZwPJehfFxS1pz1iJM29XQ/HT/YSwjBXEy1MgsATa6j8PYmGTukdzNvknjiGVponOZaxHJVhTDwuPzQqR85GLfCFqDyHUL8ZYWMVcc8Rjv4iLhVfJEWFzHbtNk7Gmz08dQz3mWv5jmEF4hpA8CdmxHiV7TFP09P7lbsGoNXX+oDc+1iuD3ZtF7UP0stYI9QmoGBFR3MmYlVGaiNNJe8Zzwv5tcNwfK11H4eq3Flzvpf5clMNK/kx30KBuc+mqCwtIDvE2+mh3Xm/FrdcCqn7/7PUeC3TAmk/wAR/Yj9RTtcLGwJ+n0Ws0BDrfmEHwvEASL7o3LLdpcN9h6rzpOJ6hiHgaLDrkm+hJFv3U2mzNbkaNRsea2DDcDn0XV/hBPNRzOAk2gq3OHjIB5jndd6zHBHlN8o1BPy5pB4g4gLHZmm3I/1S1jGLVErW3uxjtQeZ87clcUydxxJeqqjSee0f8X4+hiIsIwb6loFyk/G+PpJwWMzW3B2A801diHDMEramomjEj43AMc/Wws4nQ6JCxFrpJJZbWa5z3AWtbcWsPRF8pVAMxiszMQBgCWL2fcAR1FCK2e88ry7Ixx+zblJbct+La6KcWcSHCaaOOMN799za3ha0eXQqf2Z4lkoaanA5Pc48gMxKr/tDrxV1ckwOZjPs2N/Cz4vnda2YogU9d5ipqKtYsd9OZW1fUGeV8tg0uJJDRYXO9gulNQE7usml3BxGCivDRm74kn/ACbZbW/mS/BIqPkSyYJM6NZIzYhw8zZaOZJIbWsOet1KMvRdo81vJAJxNS79ZenZxNmwyn55Rk/0/wD1HsYoRNTTRH42O+o8Q/RKnZNPmw0Dm2R4P5J4jd/fkjJuJgqbOZR/D9QcgZfxN8Jv1CNtBO5QbiWD2LE52HRsh71nSz9SB6LpDig113CxOpBjlHDDMOgjJ5heU1eGtJFiRySvUcRi29nDS3XyS3ifF41yXB8lZaZMqayrG3FuOBA4nLbyG6iYfxbUVDbwU88oG5Ywut8wl7hjgqsxeQOaCIrgOldo0Dnb73yX0nw5gMdFTsp4fdYAC4gZnHm51uZWgUFHMyNevn0ymWcYyRH7SGdlt80bgrQ4Gr5pqTvJmOYHOPdhws7J1t0OiMTkF5BDT6taf1C730/v8grLTCnIgaty1VdLSO86rF69uqxEmOETGCLEXCVuIOEYHjN7hPPZNV0P4gw3voHNG9rhaaLlHGDiDrIHU5GYu0+CSspHxl2dtjl9EryYG+GmL3ixN1IwbiqWmk7mUlzQbXPRM3F0zZKTM3Y9EyY1KT6TwxzmLQKdVNQ5UYxB/A9S32Zwf7ovdEaHhyJzH5XXa+5t0QPgiLPDK31UDCcbfTyOhcfDcgHoqvSZnfQd5dKiqiax0gHinBnU8lreG+h/ZNPZ1hUUjM7gHOHXkuspD7xz6tf7rj5+ajYXTyYfKXWL4XcxrZaKlVqlHy8+r6zPTprTq68en6SxPYowPdH0Vc9uWHR+wxTNbaZsjWsI08DveB67BNrONqcj3rKru1HiT2uoYxn8KIG3m47k+lkhqq9MesR/blareg8RNwzGX6Ag6JywnES62Zw05A3skmegbbUa9RuulBUdxp97YhL3UNxGqErzLRiqWAX59UAxzHAAQClys4lyNtfWyBY0ycxNmcC2N5sL7nnt0U0qDNuBxL1bhKY3O54hjD6L2h/fP1iB8I+8R18lvxAHGZrWnUALThSqcxuUtJj6c0YrYg6TMG2sN+vqttS5pC2FEDDZyffn7xF9O0rG7NZjldOB7cfeYe4ExHuMFrpL5X3IHUu1ACTH0Dmxjc5tAPN2w+pTHEwOjEbW5QTmc34S4cz5orTU8Z7syN1jc14A5lpuL/MLA9RTgCMEosoYnk8QtVvbh2HsiBtPMxouN2NIBJ/ZV9jTGtiyjVzvC0jYl2w9U2cQgyPdO92bN9GjkAOiTaQmeoB/w4nWB5F/l6I6arusAOP6EzMVsrcs3P8AZlrM4YEmFR0tw2MRkHpmILv9xXz06mMUj4ydWOc0/I2Vy8R8RPbGyFpLRYXsqu4loTFU3IIEjQ4X531Ka3Fuy0A57/KJbW4Vq5T2+c0pm3CnsiFlBpHIo0iySPzHiSwOyCusZ4DzAePXW6s1h0VF8E4p3FfE6+hOQ+j9FeYdv/eiPSO2JluFw2Yn9qfCwq6J0zdJqYF7DzLBq5lud9FREda9wtZw8xyK+qO7D2ua7UFrgfQhfMc9C5jncxmf9MxUvjaTRzgwHXxyk3df+qH5DdMNRDfkVBjpBckjkVIfAkmnqM+r+GadjKGmbG0Nb3UZs0WFy0Emw5k3RRqC8EzZ8Ppz/lgfTRG2tRJmIwYOqv4i6tXKtZ9ouzAolTObt1i2LFimVk4BY4rZh0WFqtLytePuHC1/fMFwfesoXD+Jd7C6nOthpfonvimqfHDmDM4G4SHhnENN3ufJkPPROqTtUt8EZxwYmqItOvkHGeRJHBNR3VQ+J2l7qLxZhndzk8nc0fdRwTTsmjeARvY7+qN45gYqIbfEBoUP8QFqhztkby/4ctSKc4O0T+HqtszfZ5f/AFJTJhVPJG7uJG52cnHokKWnfTyjMCC079QrTwHEGzxNcLE2UXg0jUvB+smzOs6W5HzEVuNuHYIIH1GxHuja7jyVWOp/CZCdb7J57S8e76cQNN2Q766GQ/8ABSTUu8AaOt15+4uHqkKTkCentLZKKFgN23/yB5Tz1uuXswcDf6cr+XREvZ1HxQZGZW6ucQAOdzohA74EKR1MicNcNmpqSQ1z44rF3MZvhb9U2cZ4LKKLO9mVoe0a+mgCsrhvAm4ZQRxBmeQgOkO+aR2/y2Sz2n4xI+nhifHkDpM1uoAIThaxp0CoHxMRGkKt0rE9dhFnBaduQackQbHy5dFJpR9g09QFFha4uNuS8+TvPTkYnWlJ2Hujmt4JPEb8+q6w05BBB0Oth1W/hLi2xvzsokasQXjNSWROsSQ7QDzOlrJmw3gR0bYWuAaGMDnD/Md7x/RBMOY04lSte3wiS5zbaA7pz4j46iiDmsOZ3km3h61NzTG52ibxSohCiodhvOVFwbG+czTOFhs07JZ7dcKY6mp6mIjLC7ujb8e3+1RcJfU181mucG31sdAE78acKN/6LPFu5rO8HM52DRMrtCigO2T27RVaOGYlFwO/efPtE4opG9CKIopALBI35j9OJ0DyHgjfl6q/eGcSFRSRSjctyu8nN8P7L5+mdsVZ/ZBi9xLTE/5jP0IC6md5WuuUz2llU+9l8+T0t3SAcnv/ANxX0HD7w9VQ+Kxd3WVMfSU/mAf3V6w2EHa8mLc0BDiFq2kRSop9brg5lkAtNYXEvPssqQ/C4erc7T5Wcf2Ta1Vt2K1N4J4yfde0geRF1ZDQtiHKgxdWGlyJCrR4wukTdFrW+8F7E5XgZhasW5WLpGJIj2WxWrNl6Cr4kzSWIOaWkaFVZxhweYHmSMeA7hWsVDxWEPZYi60W9w1BsjjrM9xbrWXB5lHxFzSC0uB8rp1wKuriA0N8PUoniUUdNZwhzeguhU/aE4C0ceW3yTM1GuF9KA/GLFprbn1OR7COEmCtkj+1ALuqCVsbMNhklY/VwLWNv8Z2NugShV8a1T9jZQKyqkkt3ji63XqUvvEqWtHLNzsB99ozsWp3VYBV43J++8HOaSSXakkknqTqVHMGY3RB0fJavisF5wGepMhFlhdS+AcFNbijCf4VP9o7TQuHut+YN/khmJ1WRpTL2f426jp3BkZdJMc7yOnwj6Fb7O3esx0jiLb64Sig1HmXQ6HW+iqftfmvX08Y1+ycbeef+ikP4yq535GANPQpZ4jZK2sa6pdeQM2HIE31Wy7tTRpFmI6bRfY3S1q4VQcb7wwZ2shAFrtFgo9DNmI08/VQmVYOgtrsOaN0cTRlFraLz5M9KRN3uaNbbqHHEQ8na41RUxtzA7+XkurmMurCU6wLiWFl7GvZ/Eab32NtrITHwvUyahh15khN7JhZ5BFhpb91CfXkDRxb5ZrJpY+IvaKyAA5OYrv/AAxLxlfVggYjVwFgzaWGzi0PO93NumyZjZI3N0cCCDY33Co+bFmNeC8u3+981KpeJrPa+KZ0ZB2zXafVmxVWujUcswhE8O0JhTKxnpzFPJG7dj3D8yf0KmxvW/GRJrHzkj7Z2Y5dAHWA26aIfDUKjb7icuV2MlTlE+EsbdT1Uco+Fwv/ACnQ/qgkki5xT2cqgS2c7GfU8coNnD3XAEHyOypbj6HJi1QPv5Xj6AfsrF7OMW9ow+Mk3dHeM+jdAkrtaiy4nG778A+ocUZ90zMtD01CsVy264SMUxq5SsWKMgI29jtblrpIydJIyQPxAj9lczV88cK13cV8Ep2DwHehBH6kL6GaVsoHK4mC7XD57yDij8pBXKCqutsaOygxGzVfO8y42hTP5rEMFzrdYp1+0rph+PYL1esGgWIs6eWUatb4VLXCqN2ldOkRrA5tiLqLJwpBJqWhSoRoF2r8RZBE6V5sGj6nkB5lctRk3BxIKK+xGYicVYNT0rQGC8z9h91vNx/vmlTutVNr6908jpn7u2HRvIfRaNZYeaW3Fw1Zssc44ji2t0t00qMZ5kcw/wDKh1jvop08gaEDxOtAaTdBAzDk4nHB8FdX10dM33Ac8jujBr+drK9cL4dhiFmsFttRySn2M8Od1Suq3j7SpNwdbiIbN+oJT/V1DImF7yGtaLknkmlPKJpB+MT1sVHzjPaAeIcCgZG6cnuy0XuNPkPNUjjlY6erM7nEuNg2+wA0AcPldOvE3Ezq12l2wtPhZ1/E5KtTh4vmb8ws1a6Z/RnYTZbWi0vXjcwayukjJIF3c3N1bboPJTabiu1sx8vJQ6icN029P6JfxQgkkC3W2yAEDTS1QrH5vFgIuLIfW8eBosDZK/CHC1XiEpiptm+893utv1Kt7h7sEpoyH1Ujqg2Hg91gd5Eakeq0LbgTG10ekrCPiiplJ7hkstt8jXO362CZMM7PcTrRnlcKSMi4L7lx8sg1CvOgwqGBtoY2Ri1vA0NJt1I3Ws46oopIN8QLXFQjGZWOE9hdO8fb1U0jx9w5W/RwTA3sVw4MtkeTa2bN4vX1TXhTdSp8siJxAaieTPmbtX4UZh9VHFE6R7HxhwMhBIdciwIG1rJQglVyf/oOiBhpZgNQ9zCfK2n5lUrG3VVYQysTuZPL7ri6XVYDouErtUICGzLf7D8ZtLLTn/EaHN9Wb/qp3bJDaekk6tcz6XKrfs8xbua+B97DOGn+Vx1Vr9tkX/jU0g+CY3Pk5un6q/6SIPioD3iFEdFu9mi40712DlhMYrI74+fSxHyN/wBl9A8NYh39LDLfV7Gk+ttVQd1aPZDiWamkgO8TyR/K7b9EW3bDYgLtcoD2jRi/JQGC91OxncKLANUXqZg6TRoNlilNhKxWxBQ3GdAsLl4sWkSZuCo9XYNKxYonSJFsLKv+N8fM0/s7dI4Tr+J/9NlixZ65wk12iguT2EDs1+S5TVKxYsGIzMF1tShFLQGtrIaUGwkcM528A963msWI9EZaAr7LPpOlgEbGxtFg0AD0GiqzjTik1cxgjJEMRIdyzPGhuOg1WLEe4JC7TNaICxJ6QNsNEHxGoHK6xYsC8xi3EWq2uBJ/VDqdrqmZlPFbO8hovoNVixMKSiLazHE+m+BODI8NpBEwDvHAGV/Nz/XoNQExgLFiPMc9LVGnYsWKJ04Ye3UhTfZ1ixcJ0r/tvw4HCXv5xvY4f+zg1fOJXqxQ0InE3z6LhK5YsVRzCE7Tthc2SRrujgfzX0T2i0/eYI5/MCF4+rQfyWLFbvKH9MqylfcA9dVMaFixLzGizlKmrswxHusQybNmYQfVnu/qsWLk2YTqozTPwlpY4NiolENVixav1RQfyycFixYiwc//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9224" name="AutoShape 8" descr="data:image/jpeg;base64,/9j/4AAQSkZJRgABAQAAAQABAAD/2wCEAAkGBhQSEBUSExQUFBQVGBQXFxUUFBQUFRgUFBgVFBYVFxQXHCYeFxkjGRUUHy8gJCcpLCwsFR4xNTAqNSYrLCkBCQoKDgwOGg8PGiwkHyUqLC0sLC0sLCwvLCkvLCwsLy0sLCksLCwsLCwpLCwsLCwsLCwsLCwsLCwsLCwsLCwsLP/AABEIALcBEwMBIgACEQEDEQH/xAAcAAACAgMBAQAAAAAAAAAAAAAFBgQHAAIDAQj/xAA/EAABAwIEAwUFBgQFBQEAAAABAAIDBBEFEiExBkFRBxMiYXEUMkKBkSNSYqGxwTNy0fBDY5Ky4RUWJILxCP/EABoBAAIDAQEAAAAAAAAAAAAAAAMFAQIEAAb/xAAvEQACAQMDAgQEBwEBAAAAAAABAgADBBESITFBUQUTImFxobHwFDJCgZHB0SMz/9oADAMBAAIRAxEAPwC4QFrZelqwBdKTSXZRaYalSpSolMPEVJnDmEGMutrLIysJVZaaleALaywhTmdPWrLrAvQokiaOXJ6FV2OvDi1jM1uahuxqoNrMGuyMKDHeBNZRDy8tqouGVEjh9q3Ktq3Emxau26oeg509ZfWMajJjVs99lGpK+OQXa4Fdg66qwI2MuCCMib3C2Buo7wSu7W6KJM5zlL/+OEwzBAZm2nBXSpjEwaL0tWRt0Q3iXHBSU7piLkENaPxHa6qTgbwqgsQBJp3UPE2+FKOD8fvlmY1wzNebEWAIv0Tjig8NvNDVw42hK1FqRw0gw7LvGtKcaLpGFcTOZ0yofiA2RNyH140V5UwpQ+4F1suWHe4F3IXSZqAtHDQrqCub9iunSDTlSydFEhG6kZtF0qYOkbqVi6P3WLsyIXK2aF4VhCvJmsqiU/vFSpXBoJJ0CC4TVd49zgbi6nTkZkat8Q8HL1rxsuYWzY+aqZYGdUGxfiNsRyNGeQ7Aaow5QosIja8yWu48yroVBy0q4YjCwJRUFTM8SyvyNGuUfuV3xDFJJXdzBy0L0VxOJz2ZGG19/RZQ0bYGW6C5KIaoPqI36CDFMj0g7dTFrFo3QMbCHF0khFzz81GxJr454WBxvb81Ow5ntNY6U6sZoPVceJ9K2H1WpSdQXrgk/GZmHp1DjIA+GZMoMUdI50Ehyv5FR5Kh0D8k7c8Z2d0XfiPCyQ2ePR7LHTmFMo52VUGtjpY+uyDlQNQG3X2MKA2dJO/T3EiycOseM8Li2+uhW2FyTxv7uQZh95QYHSUUmV13QuOh6I9VYzGxua977AalVfVx+YHiWTTz+UjmTsqxLFTVzRnv2glh3b5I5huJsnYHNPqOYQXpFRnpCpVDHHWd5UBrpQ1+c7NBd9NUckclbiqYNik1tdjh9QhGF5IEQ38f1LqgOD3C8jR+HKXAW+isXtPBNA3KLkyx3HrdU7S095WNuD447/6grb7UqtzIIGMOpe35gLGuyNG9X/1pgRO4Xo3Cqh8JAz72Vo49UNjhfI7RrLk/VVpgFa8Txlx0zt09SE79oc2WhkA+Jwb9dVFFvSYO8XVVUd/9kHDeKopHhm2bQHz6FHo3aqtcDpQZ4gRrnabeh3VlDf5olJiwOYG8ppTYBO07uCHVwRFzkMqqhjtnBHLAczEqM35RmFsOHgCkndRcN9wKXlUmRMcuZtlKhVeORNJaTaxsTyupfw3GoIuCOiqGBO0I9NkALDmQqbcqQWKPT7ld5DoriBMhPGqxePdqsXSIasvHmywlQcdqckDneSIo1ECQx0gmJHGXE7nPMUZsBuQjPBEdoAkWlpXTy2G7jqfJWHhkjYXNgbqQNU0u0VKYprzyYstGZ6hqtxwIfCCYnxJkkbDEMzjvbkpWN15ihcQLnlZQ+FcIyNM0mr3akn9FipqoXW37TdUZi2hf3harxJsUWeQgaXsq9xftFlc4iIWaOZXPjnGHTTmIGzW7pXlsNE1tLJdIZxkmKrq8YtpQ4AhT/vmqDr5kw4L2iZ/s5xYO0ukGQ2WzRdbXtKTj8sxpdVUOcy9MIjjay8dsp1ugPEtQz2uI3FgfogPZ/jJc407iSOSlY/gLWVUbbktedUl8kUaxDmOfNNWiGQRskxuAAgvBuEr0WLNhqiG3ETzoTtdFK7DYKSIPyZnO0AOvqUO9qbWB0LW2c1peHAWtY2WVa1FX8vfebWtrh6XnbbQ9jeGPqGhrTZpS5g0Ps9R3M/iv7hOyYuFcQL4sjj42aH5LtjWBCoAOzgbgq61DTJpPx97wDU9YFVefvaEGsBbbkUrYth7qV/fxe58TUwSzughFxncAhLKaaou6Yhkdjp5dSqUcrkk7fWXq+rAA3+kJUla2WMPHNK3HrP8Ax3Hp+iI4NNTxuMbZgQToDoPqufFUV4ZB0aTb0WdyhzoORNKK66dYwdvrKvoozbM1t7WO3QgqweM/tIKF7jqQCfmBdV7TYsQcu1x/wj/EeMZ6WkF9tP8ATYJfSBKsB2zHNc4emffElUNABK0h3+Izz+IJk7TKwiOKFo1e/Of5W6fukTh6sc+dgJ+Nn+4Js4zxCM17muBPdsDBY/fsT+iqpwjZnVF1Vl/ecOG35qmIGx0cQbaiw6pyG6WeF6Ie1BzTdjGE+d3iw1TUG3KPQHo/eYr05q/tNa2XLE93Rp+qRmMd4ATe7h8tbrrxFx23M+EC8Y8Pm7qbrjgFW2QscBuT+io7hnAE10aT0KLE8kf1LEw/3F7ilcIYXSHpYep0XmHe4l3jiv1bE02sMx+fL8lpqNpXMWUE1uAYl4i58zw3Ul7wAB1Juf3VtxwBjGsHwtDRffRVjwu1r6/vDoynYZHHkXbAfmh/EHaFJ32dl73sGjX0CBTbSMxlWpmu2M4AHzloU/vH1UkhRaK9ml3vFrS71IBU0hawYmMFy7lYvZm+IrFMiT8Xq+7he7y0Shg9e6tgdCT4rnXyTBxcD7K63QqvOFqwxzacwmtrS1UWYcg7Rdc1StZVPBG8OV1RFRNETADJzPNSuCQ6Rzpn6kpaqaWSoqXZQTrudgmzB5m07DHe5aNfVXuUC08cseZS2ctUydlHEZ5Ig7cXXob4SB0Q7AJ3SML3cybIq0pYwKnEZqdQzKYx24qZL9UMLk0ccYf3dVm5OSw4DNcbL1VBg1MEdp5aspWoQe89Ed15KLFbRlaPN3IsHD3AUZNWCOW6d+LG2qID+IIV2a0TfHJzW/FjpnzsaBbW4PRJK7eZc/ARzRXy7b4mTeJ3OllDGkWjaN/vHcKNwXIGSzF4s4kMaBzba5P1UX25gaSSSeZ/5UigxaCmhDyLyPJPnuvO2w86scDPM9TeN5FsFJxxn6mMUggpnOlJAJ3CDVXaG0OysYXXNhbmlDFsTdUSFxuddGhFcPwwQszyECVw8PPIP6p1WSlbU9dbdjwPv5xBbmrdVdFHZepjDWcXGNt3gA2vbe3qu/8A1ZlfQSdy6znMdYD7zRe3oVVGI1j6qUx3IjYbPeD734WolhVc6me0x+FrbeEbEc1ltLKpXUu2wPA++k3397QtmWlTGWHJ++v0kCirB3fi95pLXfzNNj+YTpg2Le00sjSbuia5pJ3LSLNJShPQtdUSge44940c/Fq78yieBSsillYLNZJC8OPm0aH80qVfKqlD8I3rMtegHX2Ii9hVJEx15CZDc6DYapilFHJluCCzXLfS5STVvlhd4m6a+JuoIvoVyhxO7r/kh+sbg+37Q5KHAI4Of3j/AEFdTxyjwt0LToehuFvjmGvlkkqA5rhIQRbdtuSSWvO1iPVNFFiBYxjXDwi1/wCqCdQGIQAE5HMYOAa8NkkicddG676bIxxVi4iYYwbPeLEj4W9fVLc1A0Te2wuOrRnYBqSNnA8kG4hxjvGHMftOX4idAEYVCF0iZ2t1ap5h/j3gHGwQD3Yz6aEcvMpr4XgfHBE5zbC4ub66n/lZiPCbqTB3SSfx5ZYnSfhbrZnyvqtsHrC6Lu9XG7CAPUKWUpgSfMFUE9OJZ1LMGRuc7Ztyqy4hqH96+ZxzNdrYfCEe4ux4MY2BpNz4nEa+gSdTye0TiIu8A8byOg2B9SFes5LYHAme0paU1Hr9JKpHOjo5L+B1S4OB55Gi1j0voUK4F4edU4k1rh9nARK924JGrR87FSeJMZGYtOwGnSw0AT/2aYEYKLvHi0lQc56hh1a0+mqtRyZNw2hMDrD0eryVMUOL3yph2WoRTBk3vFeryb3ivVMiR8YxNry+nO9ikvhSgvVEHZt7qXxXVGOua7lz9Ea7mOKF9Q06uGv0TpP+VLA/UPnFLf8AWrk/pPygriPiFsb3RwAA83KJgMEkkb3auLjuh2E4O+qcXm4Ze5J5p4wmsgj+yYR4dD6qa7LSTQm56yKAao+tzgdIXwmmyRNb5arfEMQZAwveQLBZVYi2KMyOOllVXEGPvq5DyjGw6rJbW7V2yeOs2XNwtBcDnpNeI8cNVIXbNGyDXsQEVwmnguTO7wjZt7Fx9UZdhlFILAFp5ODv25pi/iFC2byjnbt0mOl4Xc3aeeMb8ZPMVM/IL2GI3sBcnYJ3w/s8Y8fxLn6GyO4TwJFC8PPiPnqrt4lRxlTmAHhtfVhxideDMEMFOC7d2q68VVTIqZ73e/ls310Rx5AFtgEg8aVgncIWnTmkTE1CznsT8o7pqKeimO4A/mQqWXwtvqDa6E4tATK78Nv0ujlDgrQ0auv6mynS4Q15GuU/Ffnbp5rF4dcC3qFj2xG3i1q9zSCr0OfrAGCUZaDM4be6Dz80Lx7FnynILtkcbBvQdU015FrAWDdh6JZkiIcZSPE7T0HRFphr+6Jfj6DoPv3MBUZPDbXSnP1Pf7+E4DDDCxrQNOvUncrIIi51mi5/vdMkMBmis7S3xcvkgeN4lFRxlreY8Tjvf+icVPElorox6hsAOIjt/C3uX1k4Q7knn7+U5HK2djGuzOykHoNb6KRWYI6VjnNAzDUC9hdvI+qTsMknEjqwtysPha07kH4rdE0x8S7N5c/VecuhV8zXU5O89XaGgE0UfyjbvNHVcTh7tjazmb2cNDZL1XTsc8keF42Nt78ijUjGPkzgWcdyOfyXGvo2kfusy7TTUAME01WWuySC45HoidNWEOGbVrufKy5CnDgARtzWsTS3S1x5qxwZRdo1sxlsTcu7bWHzSPS4yYsRa82kEbszQdQb9R81pWh9wI3XLiGtaertAimMcHNosRjaCT3kLZCHfC/QO1563V6dPAJkVamSF7/SP+McR+3Qd13Ya11i651uOigUzmwWyjU6XQ1hykEFcK/FMrgAc3kOqqWZjvIVUQYWH30sT3ZpAcx5g9fVKmJ0nssjgxxc2Tdx8tmqc3E+p1Ou/LohOL14kY4A3sNVyjpLk7bSNgEBra+GmNy1zrvIF7Mbrf6gD5r6H5WGw0Hoqs7DsEAjnq3DxucI2O/B8Q+oVpBbkAAiauxZt4PYPGVLOyD4lVPYbsFzdFIJCWAncqwO+IAjbMhTDxFYuku5WK0pE3tCprStd10XXhKAVMXcvOg5Kbj1RHW0wcwjMOSgdnzrSSX3HJOiT+Gx1WKgB+JzyGnbi+ubBGIIfCba2QLh+HwZj97fquPElQZap1utgjFEzwiBg8QsSiaPLpAdTuYMP5lYnoNhOvH9WRDGwbG10nRyt2G6c+N6MmnY4jVtrpHy80a03pDHeBu9qpyOgnk9O14LXC4/MeYQ0Sy0bg/M6SLkTqWno7+qKxNs71XrZWggPGZhIDmnYtO4Vrmzp3CkEb9+sm0v61o2VO3UdIx8NcSm4JdcnmDp6Kx6DFGStBuAeYvb6KisTwZ+HVLWxuz004zxHp1YfMG/yTbheMh4a2+U6H6LxxD0WInuAEukDSysTdaJxHRVXNUmMl5Be4k2DdfqeSP1PEBi0yOcOoOYfMFAq7HJXkhsYYD0AH6K5umNM0wNjzALZLTqCqxyRxO1FiriNbB3NvRHaKpvodfVI5qy2z7a7O8+qYcKqPEBawcLhZCMRgr94w1lIJGObcC40PQ9UEGDMY28sme3JvhHzujUTCBe416pd4wZJFF3sTDJfQj4WfidbW3oj0rirTUrTOM/fMBcWtKqweoM4/j+IK4h4wbDdjDe48IGw8gOaXKLCpah/fztc4DVsQBIH4n/ANFrgb45HOJa58/N5acoHRrbW+e6OHCax7m5D3MXN7zYH6alMKCU7el+JYajnAB237+8W3DVLmv+EU6V05JG+3b2kiio++kETtA+7fTpp62Ss4OjkfBILSRuLD8ufonWOsgpLOe8yyD49AL+QCA8UUM1UDiVOzO0jLK1o8Xg/wAQDne/5Kbu4W7IKjcCVtLOpYKfMIwTt/uPecqQEdD1Ux79LEaJGp+Jdbag+eiLQY234nX8kqemRGqVlMONI3+S8MuVpFhoorK5jvFsoNdiTdQduqGFOYcsMQvwJhvteKRgj7OG8rjyBbqy/wAwnLtZoLmlqgbEPMR/lN3fqtuyTAu5pDUu9+qNx5QjVv7or2l0mfDZHc4nNePqG/utwXCYig1c1gYjupAWglxP6KLONLAWPpup1A7MzRdH01iDuep5LINjGR3gFtC6Q29wjmTy9FvUcOhgErXOLXnJJbZrjoD5C5RM0TveG5O/kptHI9lyG94x2kjDsR1HmFJaQoycR07M42tw2OMfA6QH/UbH6JoSVwhXR05mYHB8cha5gF8zdLFpumKTHWt5DXzWhKy6RkzBUtqhc6RPZWXeVMY3RDY8RY5+9romNkVSDxMz02TZhiRJG6lerZ+6xEgZUVPM+CQjUWNnN5H5J64epo3RvnYfEW6hReN+F3Zu+jF+oCXeH8XMEov7jjZwPJehfFxS1pz1iJM29XQ/HT/YSwjBXEy1MgsATa6j8PYmGTukdzNvknjiGVponOZaxHJVhTDwuPzQqR85GLfCFqDyHUL8ZYWMVcc8Rjv4iLhVfJEWFzHbtNk7Gmz08dQz3mWv5jmEF4hpA8CdmxHiV7TFP09P7lbsGoNXX+oDc+1iuD3ZtF7UP0stYI9QmoGBFR3MmYlVGaiNNJe8Zzwv5tcNwfK11H4eq3Flzvpf5clMNK/kx30KBuc+mqCwtIDvE2+mh3Xm/FrdcCqn7/7PUeC3TAmk/wAR/Yj9RTtcLGwJ+n0Ws0BDrfmEHwvEASL7o3LLdpcN9h6rzpOJ6hiHgaLDrkm+hJFv3U2mzNbkaNRsea2DDcDn0XV/hBPNRzOAk2gq3OHjIB5jndd6zHBHlN8o1BPy5pB4g4gLHZmm3I/1S1jGLVErW3uxjtQeZ87clcUydxxJeqqjSee0f8X4+hiIsIwb6loFyk/G+PpJwWMzW3B2A801diHDMEramomjEj43AMc/Wws4nQ6JCxFrpJJZbWa5z3AWtbcWsPRF8pVAMxiszMQBgCWL2fcAR1FCK2e88ry7Ixx+zblJbct+La6KcWcSHCaaOOMN799za3ha0eXQqf2Z4lkoaanA5Pc48gMxKr/tDrxV1ckwOZjPs2N/Cz4vnda2YogU9d5ipqKtYsd9OZW1fUGeV8tg0uJJDRYXO9gulNQE7usml3BxGCivDRm74kn/ACbZbW/mS/BIqPkSyYJM6NZIzYhw8zZaOZJIbWsOet1KMvRdo81vJAJxNS79ZenZxNmwyn55Rk/0/wD1HsYoRNTTRH42O+o8Q/RKnZNPmw0Dm2R4P5J4jd/fkjJuJgqbOZR/D9QcgZfxN8Jv1CNtBO5QbiWD2LE52HRsh71nSz9SB6LpDig113CxOpBjlHDDMOgjJ5heU1eGtJFiRySvUcRi29nDS3XyS3ifF41yXB8lZaZMqayrG3FuOBA4nLbyG6iYfxbUVDbwU88oG5Ywut8wl7hjgqsxeQOaCIrgOldo0Dnb73yX0nw5gMdFTsp4fdYAC4gZnHm51uZWgUFHMyNevn0ymWcYyRH7SGdlt80bgrQ4Gr5pqTvJmOYHOPdhws7J1t0OiMTkF5BDT6taf1C730/v8grLTCnIgaty1VdLSO86rF69uqxEmOETGCLEXCVuIOEYHjN7hPPZNV0P4gw3voHNG9rhaaLlHGDiDrIHU5GYu0+CSspHxl2dtjl9EryYG+GmL3ixN1IwbiqWmk7mUlzQbXPRM3F0zZKTM3Y9EyY1KT6TwxzmLQKdVNQ5UYxB/A9S32Zwf7ovdEaHhyJzH5XXa+5t0QPgiLPDK31UDCcbfTyOhcfDcgHoqvSZnfQd5dKiqiax0gHinBnU8lreG+h/ZNPZ1hUUjM7gHOHXkuspD7xz6tf7rj5+ajYXTyYfKXWL4XcxrZaKlVqlHy8+r6zPTprTq68en6SxPYowPdH0Vc9uWHR+wxTNbaZsjWsI08DveB67BNrONqcj3rKru1HiT2uoYxn8KIG3m47k+lkhqq9MesR/blareg8RNwzGX6Ag6JywnES62Zw05A3skmegbbUa9RuulBUdxp97YhL3UNxGqErzLRiqWAX59UAxzHAAQClys4lyNtfWyBY0ycxNmcC2N5sL7nnt0U0qDNuBxL1bhKY3O54hjD6L2h/fP1iB8I+8R18lvxAHGZrWnUALThSqcxuUtJj6c0YrYg6TMG2sN+vqttS5pC2FEDDZyffn7xF9O0rG7NZjldOB7cfeYe4ExHuMFrpL5X3IHUu1ACTH0Dmxjc5tAPN2w+pTHEwOjEbW5QTmc34S4cz5orTU8Z7syN1jc14A5lpuL/MLA9RTgCMEosoYnk8QtVvbh2HsiBtPMxouN2NIBJ/ZV9jTGtiyjVzvC0jYl2w9U2cQgyPdO92bN9GjkAOiTaQmeoB/w4nWB5F/l6I6arusAOP6EzMVsrcs3P8AZlrM4YEmFR0tw2MRkHpmILv9xXz06mMUj4ydWOc0/I2Vy8R8RPbGyFpLRYXsqu4loTFU3IIEjQ4X531Ka3Fuy0A57/KJbW4Vq5T2+c0pm3CnsiFlBpHIo0iySPzHiSwOyCusZ4DzAePXW6s1h0VF8E4p3FfE6+hOQ+j9FeYdv/eiPSO2JluFw2Yn9qfCwq6J0zdJqYF7DzLBq5lud9FREda9wtZw8xyK+qO7D2ua7UFrgfQhfMc9C5jncxmf9MxUvjaTRzgwHXxyk3df+qH5DdMNRDfkVBjpBckjkVIfAkmnqM+r+GadjKGmbG0Nb3UZs0WFy0Emw5k3RRqC8EzZ8Ppz/lgfTRG2tRJmIwYOqv4i6tXKtZ9ouzAolTObt1i2LFimVk4BY4rZh0WFqtLytePuHC1/fMFwfesoXD+Jd7C6nOthpfonvimqfHDmDM4G4SHhnENN3ufJkPPROqTtUt8EZxwYmqItOvkHGeRJHBNR3VQ+J2l7qLxZhndzk8nc0fdRwTTsmjeARvY7+qN45gYqIbfEBoUP8QFqhztkby/4ctSKc4O0T+HqtszfZ5f/AFJTJhVPJG7uJG52cnHokKWnfTyjMCC079QrTwHEGzxNcLE2UXg0jUvB+smzOs6W5HzEVuNuHYIIH1GxHuja7jyVWOp/CZCdb7J57S8e76cQNN2Q766GQ/8ABSTUu8AaOt15+4uHqkKTkCentLZKKFgN23/yB5Tz1uuXswcDf6cr+XREvZ1HxQZGZW6ucQAOdzohA74EKR1MicNcNmpqSQ1z44rF3MZvhb9U2cZ4LKKLO9mVoe0a+mgCsrhvAm4ZQRxBmeQgOkO+aR2/y2Sz2n4xI+nhifHkDpM1uoAIThaxp0CoHxMRGkKt0rE9dhFnBaduQackQbHy5dFJpR9g09QFFha4uNuS8+TvPTkYnWlJ2Hujmt4JPEb8+q6w05BBB0Oth1W/hLi2xvzsokasQXjNSWROsSQ7QDzOlrJmw3gR0bYWuAaGMDnD/Md7x/RBMOY04lSte3wiS5zbaA7pz4j46iiDmsOZ3km3h61NzTG52ibxSohCiodhvOVFwbG+czTOFhs07JZ7dcKY6mp6mIjLC7ujb8e3+1RcJfU181mucG31sdAE78acKN/6LPFu5rO8HM52DRMrtCigO2T27RVaOGYlFwO/efPtE4opG9CKIopALBI35j9OJ0DyHgjfl6q/eGcSFRSRSjctyu8nN8P7L5+mdsVZ/ZBi9xLTE/5jP0IC6md5WuuUz2llU+9l8+T0t3SAcnv/ANxX0HD7w9VQ+Kxd3WVMfSU/mAf3V6w2EHa8mLc0BDiFq2kRSop9brg5lkAtNYXEvPssqQ/C4erc7T5Wcf2Ta1Vt2K1N4J4yfde0geRF1ZDQtiHKgxdWGlyJCrR4wukTdFrW+8F7E5XgZhasW5WLpGJIj2WxWrNl6Cr4kzSWIOaWkaFVZxhweYHmSMeA7hWsVDxWEPZYi60W9w1BsjjrM9xbrWXB5lHxFzSC0uB8rp1wKuriA0N8PUoniUUdNZwhzeguhU/aE4C0ceW3yTM1GuF9KA/GLFprbn1OR7COEmCtkj+1ALuqCVsbMNhklY/VwLWNv8Z2NugShV8a1T9jZQKyqkkt3ji63XqUvvEqWtHLNzsB99ozsWp3VYBV43J++8HOaSSXakkknqTqVHMGY3RB0fJavisF5wGepMhFlhdS+AcFNbijCf4VP9o7TQuHut+YN/khmJ1WRpTL2f426jp3BkZdJMc7yOnwj6Fb7O3esx0jiLb64Sig1HmXQ6HW+iqftfmvX08Y1+ycbeef+ikP4yq535GANPQpZ4jZK2sa6pdeQM2HIE31Wy7tTRpFmI6bRfY3S1q4VQcb7wwZ2shAFrtFgo9DNmI08/VQmVYOgtrsOaN0cTRlFraLz5M9KRN3uaNbbqHHEQ8na41RUxtzA7+XkurmMurCU6wLiWFl7GvZ/Eab32NtrITHwvUyahh15khN7JhZ5BFhpb91CfXkDRxb5ZrJpY+IvaKyAA5OYrv/AAxLxlfVggYjVwFgzaWGzi0PO93NumyZjZI3N0cCCDY33Co+bFmNeC8u3+981KpeJrPa+KZ0ZB2zXafVmxVWujUcswhE8O0JhTKxnpzFPJG7dj3D8yf0KmxvW/GRJrHzkj7Z2Y5dAHWA26aIfDUKjb7icuV2MlTlE+EsbdT1Uco+Fwv/ACnQ/qgkki5xT2cqgS2c7GfU8coNnD3XAEHyOypbj6HJi1QPv5Xj6AfsrF7OMW9ow+Mk3dHeM+jdAkrtaiy4nG778A+ocUZ90zMtD01CsVy264SMUxq5SsWKMgI29jtblrpIydJIyQPxAj9lczV88cK13cV8Ep2DwHehBH6kL6GaVsoHK4mC7XD57yDij8pBXKCqutsaOygxGzVfO8y42hTP5rEMFzrdYp1+0rph+PYL1esGgWIs6eWUatb4VLXCqN2ldOkRrA5tiLqLJwpBJqWhSoRoF2r8RZBE6V5sGj6nkB5lctRk3BxIKK+xGYicVYNT0rQGC8z9h91vNx/vmlTutVNr6908jpn7u2HRvIfRaNZYeaW3Fw1Zssc44ji2t0t00qMZ5kcw/wDKh1jvop08gaEDxOtAaTdBAzDk4nHB8FdX10dM33Ac8jujBr+drK9cL4dhiFmsFttRySn2M8Od1Suq3j7SpNwdbiIbN+oJT/V1DImF7yGtaLknkmlPKJpB+MT1sVHzjPaAeIcCgZG6cnuy0XuNPkPNUjjlY6erM7nEuNg2+wA0AcPldOvE3Ezq12l2wtPhZ1/E5KtTh4vmb8ws1a6Z/RnYTZbWi0vXjcwayukjJIF3c3N1bboPJTabiu1sx8vJQ6icN029P6JfxQgkkC3W2yAEDTS1QrH5vFgIuLIfW8eBosDZK/CHC1XiEpiptm+893utv1Kt7h7sEpoyH1Ujqg2Hg91gd5Eakeq0LbgTG10ekrCPiiplJ7hkstt8jXO362CZMM7PcTrRnlcKSMi4L7lx8sg1CvOgwqGBtoY2Ri1vA0NJt1I3Ws46oopIN8QLXFQjGZWOE9hdO8fb1U0jx9w5W/RwTA3sVw4MtkeTa2bN4vX1TXhTdSp8siJxAaieTPmbtX4UZh9VHFE6R7HxhwMhBIdciwIG1rJQglVyf/oOiBhpZgNQ9zCfK2n5lUrG3VVYQysTuZPL7ri6XVYDouErtUICGzLf7D8ZtLLTn/EaHN9Wb/qp3bJDaekk6tcz6XKrfs8xbua+B97DOGn+Vx1Vr9tkX/jU0g+CY3Pk5un6q/6SIPioD3iFEdFu9mi40712DlhMYrI74+fSxHyN/wBl9A8NYh39LDLfV7Gk+ttVQd1aPZDiWamkgO8TyR/K7b9EW3bDYgLtcoD2jRi/JQGC91OxncKLANUXqZg6TRoNlilNhKxWxBQ3GdAsLl4sWkSZuCo9XYNKxYonSJFsLKv+N8fM0/s7dI4Tr+J/9NlixZ65wk12iguT2EDs1+S5TVKxYsGIzMF1tShFLQGtrIaUGwkcM528A963msWI9EZaAr7LPpOlgEbGxtFg0AD0GiqzjTik1cxgjJEMRIdyzPGhuOg1WLEe4JC7TNaICxJ6QNsNEHxGoHK6xYsC8xi3EWq2uBJ/VDqdrqmZlPFbO8hovoNVixMKSiLazHE+m+BODI8NpBEwDvHAGV/Nz/XoNQExgLFiPMc9LVGnYsWKJ04Ye3UhTfZ1ixcJ0r/tvw4HCXv5xvY4f+zg1fOJXqxQ0InE3z6LhK5YsVRzCE7Tthc2SRrujgfzX0T2i0/eYI5/MCF4+rQfyWLFbvKH9MqylfcA9dVMaFixLzGizlKmrswxHusQybNmYQfVnu/qsWLk2YTqozTPwlpY4NiolENVixav1RQfyycFixYiwc//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xmlns="" val="869825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latin typeface="Agency FB" pitchFamily="34" charset="0"/>
              </a:rPr>
              <a:t>Alternate Policy Recommendations</a:t>
            </a:r>
            <a:endParaRPr lang="en-US" dirty="0">
              <a:latin typeface="Agency FB" pitchFamily="34" charset="0"/>
            </a:endParaRPr>
          </a:p>
        </p:txBody>
      </p:sp>
      <p:sp>
        <p:nvSpPr>
          <p:cNvPr id="3" name="Content Placeholder 2"/>
          <p:cNvSpPr>
            <a:spLocks noGrp="1"/>
          </p:cNvSpPr>
          <p:nvPr>
            <p:ph idx="1"/>
          </p:nvPr>
        </p:nvSpPr>
        <p:spPr>
          <a:xfrm>
            <a:off x="457200" y="1556793"/>
            <a:ext cx="8363272" cy="4968552"/>
          </a:xfrm>
        </p:spPr>
        <p:txBody>
          <a:bodyPr>
            <a:normAutofit fontScale="55000" lnSpcReduction="20000"/>
          </a:bodyPr>
          <a:lstStyle/>
          <a:p>
            <a:pPr marL="0" indent="0">
              <a:buNone/>
            </a:pPr>
            <a:endParaRPr lang="en-US" dirty="0"/>
          </a:p>
          <a:p>
            <a:r>
              <a:rPr lang="en-IN" sz="5700" dirty="0" smtClean="0"/>
              <a:t>Periodic </a:t>
            </a:r>
            <a:r>
              <a:rPr lang="en-IN" sz="5700" dirty="0"/>
              <a:t>child development report </a:t>
            </a:r>
            <a:r>
              <a:rPr lang="en-IN" sz="5700" dirty="0" smtClean="0"/>
              <a:t>as HDR</a:t>
            </a:r>
            <a:r>
              <a:rPr lang="en-US" sz="5700" dirty="0"/>
              <a:t> </a:t>
            </a:r>
            <a:r>
              <a:rPr lang="en-US" sz="5700" dirty="0" smtClean="0"/>
              <a:t>with </a:t>
            </a:r>
            <a:r>
              <a:rPr lang="en-IN" sz="5700" dirty="0" smtClean="0"/>
              <a:t>proper </a:t>
            </a:r>
            <a:r>
              <a:rPr lang="en-IN" sz="5700" dirty="0"/>
              <a:t>child development </a:t>
            </a:r>
            <a:r>
              <a:rPr lang="en-IN" sz="5700" dirty="0" smtClean="0"/>
              <a:t>indicators and </a:t>
            </a:r>
            <a:r>
              <a:rPr lang="en-IN" sz="5700" dirty="0"/>
              <a:t>feedback </a:t>
            </a:r>
            <a:r>
              <a:rPr lang="en-IN" sz="5700" dirty="0" smtClean="0"/>
              <a:t>mechanism</a:t>
            </a:r>
          </a:p>
          <a:p>
            <a:endParaRPr lang="en-US" sz="5700" dirty="0"/>
          </a:p>
          <a:p>
            <a:endParaRPr lang="en-US" sz="5700" dirty="0"/>
          </a:p>
          <a:p>
            <a:r>
              <a:rPr lang="en-IN" sz="5700" dirty="0"/>
              <a:t>NCPCR can be a better choice than creating a </a:t>
            </a:r>
            <a:r>
              <a:rPr lang="en-IN" sz="5700" dirty="0" smtClean="0"/>
              <a:t>New </a:t>
            </a:r>
            <a:r>
              <a:rPr lang="en-IN" sz="5700" dirty="0"/>
              <a:t>N</a:t>
            </a:r>
            <a:r>
              <a:rPr lang="en-IN" sz="5700" dirty="0" smtClean="0"/>
              <a:t>ational </a:t>
            </a:r>
            <a:r>
              <a:rPr lang="en-IN" sz="5700" dirty="0"/>
              <a:t>C</a:t>
            </a:r>
            <a:r>
              <a:rPr lang="en-IN" sz="5700" dirty="0" smtClean="0"/>
              <a:t>oordination </a:t>
            </a:r>
            <a:r>
              <a:rPr lang="en-IN" sz="5700" dirty="0"/>
              <a:t>and  </a:t>
            </a:r>
            <a:r>
              <a:rPr lang="en-IN" sz="5700" dirty="0" smtClean="0"/>
              <a:t>Action </a:t>
            </a:r>
            <a:r>
              <a:rPr lang="en-IN" sz="5700" dirty="0"/>
              <a:t>group for monitoring and ensuring the effective implementation of the </a:t>
            </a:r>
            <a:r>
              <a:rPr lang="en-IN" sz="5700" dirty="0" smtClean="0"/>
              <a:t>policy</a:t>
            </a:r>
          </a:p>
          <a:p>
            <a:endParaRPr lang="en-US" sz="5700" dirty="0" smtClean="0"/>
          </a:p>
          <a:p>
            <a:r>
              <a:rPr lang="en-US" sz="5700" dirty="0" smtClean="0"/>
              <a:t>Civic education should </a:t>
            </a:r>
            <a:r>
              <a:rPr lang="en-US" sz="5700" smtClean="0"/>
              <a:t>be </a:t>
            </a:r>
            <a:r>
              <a:rPr lang="en-US" sz="5700" smtClean="0"/>
              <a:t>added</a:t>
            </a:r>
            <a:endParaRPr lang="en-US" sz="5700" dirty="0"/>
          </a:p>
          <a:p>
            <a:endParaRPr lang="en-US" dirty="0"/>
          </a:p>
        </p:txBody>
      </p:sp>
    </p:spTree>
    <p:extLst>
      <p:ext uri="{BB962C8B-B14F-4D97-AF65-F5344CB8AC3E}">
        <p14:creationId xmlns:p14="http://schemas.microsoft.com/office/powerpoint/2010/main" xmlns="" val="1310426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err="1" smtClean="0">
                <a:latin typeface="Agency FB" pitchFamily="34" charset="0"/>
              </a:rPr>
              <a:t>Contd</a:t>
            </a:r>
            <a:r>
              <a:rPr lang="en-IN" dirty="0" smtClean="0">
                <a:latin typeface="Agency FB" pitchFamily="34" charset="0"/>
              </a:rPr>
              <a:t>….</a:t>
            </a:r>
            <a:endParaRPr lang="en-US" dirty="0">
              <a:latin typeface="Agency FB" pitchFamily="34" charset="0"/>
            </a:endParaRPr>
          </a:p>
        </p:txBody>
      </p:sp>
      <p:sp>
        <p:nvSpPr>
          <p:cNvPr id="3" name="Content Placeholder 2"/>
          <p:cNvSpPr>
            <a:spLocks noGrp="1"/>
          </p:cNvSpPr>
          <p:nvPr>
            <p:ph idx="1"/>
          </p:nvPr>
        </p:nvSpPr>
        <p:spPr/>
        <p:txBody>
          <a:bodyPr>
            <a:normAutofit fontScale="77500" lnSpcReduction="20000"/>
          </a:bodyPr>
          <a:lstStyle/>
          <a:p>
            <a:r>
              <a:rPr lang="en-IN" dirty="0"/>
              <a:t>Principles and guidelines for institutional co-ordination within and between ministries and all </a:t>
            </a:r>
            <a:r>
              <a:rPr lang="en-IN" dirty="0" smtClean="0"/>
              <a:t>stakeholders</a:t>
            </a:r>
          </a:p>
          <a:p>
            <a:endParaRPr lang="en-IN" dirty="0" smtClean="0"/>
          </a:p>
          <a:p>
            <a:r>
              <a:rPr lang="en-IN" dirty="0" smtClean="0"/>
              <a:t>Fixed </a:t>
            </a:r>
            <a:r>
              <a:rPr lang="en-IN" dirty="0"/>
              <a:t>percentage of GDP for </a:t>
            </a:r>
            <a:r>
              <a:rPr lang="en-IN" dirty="0" smtClean="0"/>
              <a:t>children</a:t>
            </a:r>
          </a:p>
          <a:p>
            <a:endParaRPr lang="en-US" dirty="0"/>
          </a:p>
          <a:p>
            <a:r>
              <a:rPr lang="en-IN" dirty="0"/>
              <a:t>More elaborate discussions and targets to address the children of migrant  </a:t>
            </a:r>
            <a:r>
              <a:rPr lang="en-IN" dirty="0" smtClean="0"/>
              <a:t>poor, </a:t>
            </a:r>
            <a:r>
              <a:rPr lang="en-IN" dirty="0"/>
              <a:t>tribal children and increasing slum children</a:t>
            </a:r>
            <a:r>
              <a:rPr lang="en-IN" dirty="0" smtClean="0"/>
              <a:t>.</a:t>
            </a:r>
          </a:p>
          <a:p>
            <a:endParaRPr lang="en-US" dirty="0"/>
          </a:p>
          <a:p>
            <a:r>
              <a:rPr lang="en-IN" dirty="0"/>
              <a:t>Separate awareness creation among common public, parents and children about the rights and policies which deals </a:t>
            </a:r>
            <a:r>
              <a:rPr lang="en-IN" dirty="0" smtClean="0"/>
              <a:t>children</a:t>
            </a:r>
          </a:p>
          <a:p>
            <a:endParaRPr lang="en-US" dirty="0"/>
          </a:p>
          <a:p>
            <a:r>
              <a:rPr lang="en-US" dirty="0" smtClean="0"/>
              <a:t>Child Impact </a:t>
            </a:r>
            <a:r>
              <a:rPr lang="en-US" dirty="0" smtClean="0"/>
              <a:t>Assessment</a:t>
            </a:r>
          </a:p>
          <a:p>
            <a:endParaRPr lang="en-US" dirty="0" smtClean="0"/>
          </a:p>
          <a:p>
            <a:pPr>
              <a:buNone/>
            </a:pPr>
            <a:endParaRPr lang="en-US" dirty="0"/>
          </a:p>
        </p:txBody>
      </p:sp>
    </p:spTree>
    <p:extLst>
      <p:ext uri="{BB962C8B-B14F-4D97-AF65-F5344CB8AC3E}">
        <p14:creationId xmlns:p14="http://schemas.microsoft.com/office/powerpoint/2010/main" xmlns="" val="9856435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1"/>
          <p:cNvSpPr txBox="1">
            <a:spLocks/>
          </p:cNvSpPr>
          <p:nvPr/>
        </p:nvSpPr>
        <p:spPr>
          <a:xfrm>
            <a:off x="323528" y="476672"/>
            <a:ext cx="8229600" cy="1252728"/>
          </a:xfrm>
          <a:prstGeom prst="rect">
            <a:avLst/>
          </a:prstGeom>
        </p:spPr>
        <p:txBody>
          <a:bodyPr>
            <a:normAutofit fontScale="975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IN" u="sng" dirty="0" smtClean="0"/>
              <a:t>Thank You</a:t>
            </a:r>
            <a:endParaRPr lang="en-US" dirty="0"/>
          </a:p>
        </p:txBody>
      </p:sp>
      <p:sp>
        <p:nvSpPr>
          <p:cNvPr id="5" name="Title 1"/>
          <p:cNvSpPr txBox="1">
            <a:spLocks/>
          </p:cNvSpPr>
          <p:nvPr/>
        </p:nvSpPr>
        <p:spPr>
          <a:xfrm>
            <a:off x="503342" y="1556792"/>
            <a:ext cx="8640657" cy="5301208"/>
          </a:xfrm>
          <a:prstGeom prst="rect">
            <a:avLst/>
          </a:prstGeom>
        </p:spPr>
        <p:txBody>
          <a:bodyPr>
            <a:noAutofit/>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sz="2800" dirty="0" err="1" smtClean="0"/>
              <a:t>Khushvi</a:t>
            </a:r>
            <a:r>
              <a:rPr lang="en-US" sz="2800" dirty="0" smtClean="0"/>
              <a:t> Gandhi</a:t>
            </a:r>
          </a:p>
          <a:p>
            <a:pPr algn="ctr"/>
            <a:r>
              <a:rPr lang="en-US" sz="2800" dirty="0" err="1" smtClean="0"/>
              <a:t>Murali</a:t>
            </a:r>
            <a:r>
              <a:rPr lang="en-US" sz="2800" dirty="0" smtClean="0"/>
              <a:t> </a:t>
            </a:r>
            <a:r>
              <a:rPr lang="en-US" sz="2800" dirty="0" err="1" smtClean="0"/>
              <a:t>Sankaar</a:t>
            </a:r>
            <a:endParaRPr lang="en-US" sz="2800" dirty="0" smtClean="0"/>
          </a:p>
          <a:p>
            <a:pPr algn="ctr"/>
            <a:r>
              <a:rPr lang="en-US" sz="2800" dirty="0" err="1" smtClean="0"/>
              <a:t>Sanjeev</a:t>
            </a:r>
            <a:r>
              <a:rPr lang="en-US" sz="2800" dirty="0" smtClean="0"/>
              <a:t> Reddy</a:t>
            </a:r>
          </a:p>
          <a:p>
            <a:pPr algn="ctr"/>
            <a:r>
              <a:rPr lang="en-US" sz="2800" dirty="0" err="1" smtClean="0"/>
              <a:t>Raguramarajan</a:t>
            </a:r>
            <a:r>
              <a:rPr lang="en-US" sz="2800" dirty="0" smtClean="0"/>
              <a:t> A</a:t>
            </a:r>
          </a:p>
          <a:p>
            <a:pPr algn="ctr"/>
            <a:r>
              <a:rPr lang="en-US" sz="2800" dirty="0" smtClean="0"/>
              <a:t>Deepak </a:t>
            </a:r>
            <a:r>
              <a:rPr lang="en-US" sz="2800" dirty="0" err="1" smtClean="0"/>
              <a:t>Dhanavat</a:t>
            </a:r>
            <a:endParaRPr lang="en-US" sz="2800" dirty="0" smtClean="0"/>
          </a:p>
          <a:p>
            <a:pPr algn="ctr"/>
            <a:r>
              <a:rPr lang="en-US" sz="2800" dirty="0" smtClean="0"/>
              <a:t>Dr. </a:t>
            </a:r>
            <a:r>
              <a:rPr lang="en-US" sz="2800" dirty="0" err="1" smtClean="0"/>
              <a:t>Murugan</a:t>
            </a:r>
            <a:endParaRPr lang="en-US" sz="2800" dirty="0" smtClean="0"/>
          </a:p>
          <a:p>
            <a:pPr algn="ctr"/>
            <a:r>
              <a:rPr lang="en-US" sz="2800" dirty="0" err="1" smtClean="0"/>
              <a:t>Narendra</a:t>
            </a:r>
            <a:r>
              <a:rPr lang="en-US" sz="2800" dirty="0" smtClean="0"/>
              <a:t> </a:t>
            </a:r>
            <a:r>
              <a:rPr lang="en-US" sz="2800" dirty="0" err="1" smtClean="0"/>
              <a:t>Babu</a:t>
            </a:r>
            <a:r>
              <a:rPr lang="en-US" sz="2800" dirty="0" smtClean="0"/>
              <a:t> .S</a:t>
            </a:r>
          </a:p>
          <a:p>
            <a:pPr algn="ctr"/>
            <a:r>
              <a:rPr lang="en-US" sz="2800" dirty="0" smtClean="0"/>
              <a:t>Dr. S. </a:t>
            </a:r>
            <a:r>
              <a:rPr lang="en-US" sz="2800" dirty="0" err="1" smtClean="0"/>
              <a:t>Sarathbabu</a:t>
            </a:r>
            <a:endParaRPr lang="en-US" sz="2800" dirty="0" smtClean="0"/>
          </a:p>
          <a:p>
            <a:pPr algn="ctr"/>
            <a:r>
              <a:rPr lang="en-US" sz="2800" dirty="0" err="1" smtClean="0"/>
              <a:t>Pratiyush</a:t>
            </a:r>
            <a:r>
              <a:rPr lang="en-US" sz="2800" dirty="0" smtClean="0"/>
              <a:t> Kumar</a:t>
            </a:r>
          </a:p>
          <a:p>
            <a:pPr algn="ctr"/>
            <a:r>
              <a:rPr lang="en-US" sz="2800" dirty="0" smtClean="0"/>
              <a:t>Ramesh </a:t>
            </a:r>
            <a:r>
              <a:rPr lang="en-US" sz="2800" dirty="0" err="1" smtClean="0"/>
              <a:t>Yadav</a:t>
            </a:r>
            <a:endParaRPr lang="en-US" sz="2800" dirty="0" smtClean="0"/>
          </a:p>
          <a:p>
            <a:pPr algn="ctr"/>
            <a:r>
              <a:rPr lang="en-US" sz="2800" dirty="0" err="1" smtClean="0"/>
              <a:t>Santosh</a:t>
            </a:r>
            <a:r>
              <a:rPr lang="en-US" sz="2800" dirty="0" smtClean="0"/>
              <a:t> </a:t>
            </a:r>
            <a:r>
              <a:rPr lang="en-US" sz="2800" dirty="0" err="1" smtClean="0"/>
              <a:t>Tiwari</a:t>
            </a:r>
            <a:endParaRPr lang="en-US" sz="2800" dirty="0" smtClean="0"/>
          </a:p>
          <a:p>
            <a:pPr algn="ctr"/>
            <a:endParaRPr lang="en-US" sz="3600" dirty="0"/>
          </a:p>
        </p:txBody>
      </p:sp>
    </p:spTree>
    <p:extLst>
      <p:ext uri="{BB962C8B-B14F-4D97-AF65-F5344CB8AC3E}">
        <p14:creationId xmlns:p14="http://schemas.microsoft.com/office/powerpoint/2010/main" xmlns="" val="2347390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E:\pics of child policy\Malnutrition 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9697" y="1226863"/>
            <a:ext cx="7464606" cy="4578401"/>
          </a:xfrm>
          <a:prstGeom prst="rect">
            <a:avLst/>
          </a:prstGeom>
          <a:noFill/>
          <a:ln>
            <a:solidFill>
              <a:srgbClr val="FF0000"/>
            </a:solidFill>
          </a:ln>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457200" y="155448"/>
            <a:ext cx="8229600" cy="897288"/>
          </a:xfrm>
          <a:prstGeom prst="rect">
            <a:avLst/>
          </a:prstGeom>
        </p:spPr>
        <p:txBody>
          <a:bodyPr>
            <a:normAutofit fontScale="52500" lnSpcReduction="2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lvl="0"/>
            <a:r>
              <a:rPr lang="en-IN" sz="8000" dirty="0">
                <a:latin typeface="+mn-lt"/>
              </a:rPr>
              <a:t>48</a:t>
            </a:r>
            <a:r>
              <a:rPr lang="en-IN" dirty="0">
                <a:latin typeface="+mn-lt"/>
              </a:rPr>
              <a:t> </a:t>
            </a:r>
            <a:r>
              <a:rPr lang="en-IN" dirty="0" err="1">
                <a:latin typeface="+mn-lt"/>
              </a:rPr>
              <a:t>percent</a:t>
            </a:r>
            <a:r>
              <a:rPr lang="en-IN" dirty="0">
                <a:latin typeface="+mn-lt"/>
              </a:rPr>
              <a:t> children </a:t>
            </a:r>
            <a:r>
              <a:rPr lang="en-IN" dirty="0" smtClean="0">
                <a:latin typeface="+mn-lt"/>
              </a:rPr>
              <a:t>in India are stunted</a:t>
            </a:r>
          </a:p>
          <a:p>
            <a:pPr lvl="0"/>
            <a:r>
              <a:rPr lang="en-IN" dirty="0" smtClean="0">
                <a:latin typeface="+mn-lt"/>
              </a:rPr>
              <a:t> </a:t>
            </a:r>
            <a:endParaRPr lang="en-IN" dirty="0">
              <a:latin typeface="+mn-lt"/>
            </a:endParaRPr>
          </a:p>
        </p:txBody>
      </p:sp>
      <p:sp>
        <p:nvSpPr>
          <p:cNvPr id="6" name="Title 1"/>
          <p:cNvSpPr txBox="1">
            <a:spLocks/>
          </p:cNvSpPr>
          <p:nvPr/>
        </p:nvSpPr>
        <p:spPr>
          <a:xfrm>
            <a:off x="431513" y="5877272"/>
            <a:ext cx="8229600" cy="897288"/>
          </a:xfrm>
          <a:prstGeom prst="rect">
            <a:avLst/>
          </a:prstGeom>
        </p:spPr>
        <p:txBody>
          <a:bodyPr>
            <a:normAutofit fontScale="52500" lnSpcReduction="2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lvl="0" algn="r"/>
            <a:r>
              <a:rPr lang="en-IN" sz="8000" dirty="0" smtClean="0">
                <a:latin typeface="+mn-lt"/>
              </a:rPr>
              <a:t>43</a:t>
            </a:r>
            <a:r>
              <a:rPr lang="en-IN" dirty="0" smtClean="0">
                <a:latin typeface="+mn-lt"/>
              </a:rPr>
              <a:t> </a:t>
            </a:r>
            <a:r>
              <a:rPr lang="en-IN" dirty="0" err="1" smtClean="0">
                <a:latin typeface="+mn-lt"/>
              </a:rPr>
              <a:t>percent</a:t>
            </a:r>
            <a:r>
              <a:rPr lang="en-IN" dirty="0" smtClean="0">
                <a:latin typeface="+mn-lt"/>
              </a:rPr>
              <a:t> </a:t>
            </a:r>
            <a:r>
              <a:rPr lang="en-IN" dirty="0">
                <a:latin typeface="+mn-lt"/>
              </a:rPr>
              <a:t>are </a:t>
            </a:r>
            <a:r>
              <a:rPr lang="en-IN" dirty="0" smtClean="0">
                <a:latin typeface="+mn-lt"/>
              </a:rPr>
              <a:t>underweight</a:t>
            </a:r>
          </a:p>
          <a:p>
            <a:pPr lvl="0"/>
            <a:r>
              <a:rPr lang="en-IN" dirty="0" smtClean="0">
                <a:latin typeface="+mn-lt"/>
              </a:rPr>
              <a:t> </a:t>
            </a:r>
            <a:endParaRPr lang="en-IN" dirty="0">
              <a:latin typeface="+mn-lt"/>
            </a:endParaRPr>
          </a:p>
        </p:txBody>
      </p:sp>
    </p:spTree>
    <p:extLst>
      <p:ext uri="{BB962C8B-B14F-4D97-AF65-F5344CB8AC3E}">
        <p14:creationId xmlns:p14="http://schemas.microsoft.com/office/powerpoint/2010/main" xmlns="" val="2366546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2" descr="E:\pics of child policy\Malnutrition 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7504" y="111694"/>
            <a:ext cx="4392488" cy="6701682"/>
          </a:xfrm>
          <a:prstGeom prst="rect">
            <a:avLst/>
          </a:prstGeom>
          <a:ln>
            <a:solidFill>
              <a:srgbClr val="FF0000"/>
            </a:solidFill>
          </a:ln>
          <a:effectLst>
            <a:outerShdw blurRad="190500" algn="tl" rotWithShape="0">
              <a:srgbClr val="000000">
                <a:alpha val="70000"/>
              </a:srgbClr>
            </a:outerShdw>
          </a:effectLst>
          <a:scene3d>
            <a:camera prst="orthographicFront"/>
            <a:lightRig rig="threePt" dir="t"/>
          </a:scene3d>
          <a:sp3d>
            <a:bevelT w="101600" prst="riblet"/>
          </a:sp3d>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4644008" y="1916832"/>
            <a:ext cx="4176464" cy="2232248"/>
          </a:xfrm>
          <a:prstGeom prst="rect">
            <a:avLst/>
          </a:prstGeom>
        </p:spPr>
        <p:txBody>
          <a:bodyPr>
            <a:normAutofit fontScale="60000" lnSpcReduction="2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lvl="0"/>
            <a:r>
              <a:rPr lang="en-IN" sz="10000" dirty="0" smtClean="0"/>
              <a:t>7 </a:t>
            </a:r>
            <a:r>
              <a:rPr lang="en-IN" sz="6000" dirty="0"/>
              <a:t>in 10 children age </a:t>
            </a:r>
            <a:r>
              <a:rPr lang="en-IN" sz="6000" dirty="0">
                <a:latin typeface="Arial" pitchFamily="34" charset="0"/>
                <a:cs typeface="Arial" pitchFamily="34" charset="0"/>
              </a:rPr>
              <a:t>6-59</a:t>
            </a:r>
            <a:r>
              <a:rPr lang="en-IN" sz="6000" dirty="0"/>
              <a:t> months are anaemic</a:t>
            </a:r>
            <a:endParaRPr lang="en-US" sz="6000" dirty="0"/>
          </a:p>
          <a:p>
            <a:pPr lvl="0"/>
            <a:r>
              <a:rPr lang="en-IN" dirty="0" smtClean="0">
                <a:latin typeface="+mn-lt"/>
              </a:rPr>
              <a:t> </a:t>
            </a:r>
            <a:endParaRPr lang="en-IN" dirty="0">
              <a:latin typeface="+mn-lt"/>
            </a:endParaRPr>
          </a:p>
        </p:txBody>
      </p:sp>
    </p:spTree>
    <p:extLst>
      <p:ext uri="{BB962C8B-B14F-4D97-AF65-F5344CB8AC3E}">
        <p14:creationId xmlns:p14="http://schemas.microsoft.com/office/powerpoint/2010/main" xmlns="" val="1872198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4" name="Picture 2" descr="E:\pics of child policy\Malnutrition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51" y="0"/>
            <a:ext cx="5673873" cy="6853273"/>
          </a:xfrm>
          <a:prstGeom prst="rect">
            <a:avLst/>
          </a:prstGeom>
          <a:noFill/>
          <a:ln>
            <a:solidFill>
              <a:srgbClr val="FF0000"/>
            </a:solidFill>
          </a:ln>
          <a:extLst>
            <a:ext uri="{909E8E84-426E-40DD-AFC4-6F175D3DCCD1}">
              <a14:hiddenFill xmlns:a14="http://schemas.microsoft.com/office/drawing/2010/main" xmlns="">
                <a:solidFill>
                  <a:srgbClr val="FFFFFF"/>
                </a:solidFill>
              </a14:hiddenFill>
            </a:ext>
          </a:extLst>
        </p:spPr>
      </p:pic>
      <p:sp>
        <p:nvSpPr>
          <p:cNvPr id="5" name="Title 1"/>
          <p:cNvSpPr txBox="1">
            <a:spLocks/>
          </p:cNvSpPr>
          <p:nvPr/>
        </p:nvSpPr>
        <p:spPr>
          <a:xfrm>
            <a:off x="5868144" y="1916832"/>
            <a:ext cx="3312368" cy="2592288"/>
          </a:xfrm>
          <a:prstGeom prst="rect">
            <a:avLst/>
          </a:prstGeom>
        </p:spPr>
        <p:txBody>
          <a:bodyPr>
            <a:normAutofit fontScale="60000" lnSpcReduction="2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r>
              <a:rPr lang="en-US" sz="10000" dirty="0"/>
              <a:t>40% </a:t>
            </a:r>
            <a:r>
              <a:rPr lang="en-US" sz="6000" dirty="0"/>
              <a:t>of child malnutrition in the developing world is in India</a:t>
            </a:r>
          </a:p>
          <a:p>
            <a:pPr lvl="0"/>
            <a:r>
              <a:rPr lang="en-IN" dirty="0" smtClean="0">
                <a:latin typeface="+mn-lt"/>
              </a:rPr>
              <a:t> </a:t>
            </a:r>
            <a:endParaRPr lang="en-IN" dirty="0">
              <a:latin typeface="+mn-lt"/>
            </a:endParaRPr>
          </a:p>
        </p:txBody>
      </p:sp>
    </p:spTree>
    <p:extLst>
      <p:ext uri="{BB962C8B-B14F-4D97-AF65-F5344CB8AC3E}">
        <p14:creationId xmlns:p14="http://schemas.microsoft.com/office/powerpoint/2010/main" xmlns="" val="1506158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122" name="Picture 2" descr="E:\pics of child policy\child-labour_754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260648"/>
            <a:ext cx="4242048" cy="6179250"/>
          </a:xfrm>
          <a:prstGeom prst="rect">
            <a:avLst/>
          </a:prstGeom>
          <a:noFill/>
          <a:ln>
            <a:solidFill>
              <a:srgbClr val="FF0000"/>
            </a:solidFill>
          </a:ln>
          <a:extLst>
            <a:ext uri="{909E8E84-426E-40DD-AFC4-6F175D3DCCD1}">
              <a14:hiddenFill xmlns:a14="http://schemas.microsoft.com/office/drawing/2010/main" xmlns="">
                <a:solidFill>
                  <a:srgbClr val="FFFFFF"/>
                </a:solidFill>
              </a14:hiddenFill>
            </a:ext>
          </a:extLst>
        </p:spPr>
      </p:pic>
      <p:sp>
        <p:nvSpPr>
          <p:cNvPr id="3" name="Title 1"/>
          <p:cNvSpPr txBox="1">
            <a:spLocks/>
          </p:cNvSpPr>
          <p:nvPr/>
        </p:nvSpPr>
        <p:spPr>
          <a:xfrm>
            <a:off x="4644008" y="1916832"/>
            <a:ext cx="4176464" cy="2880320"/>
          </a:xfrm>
          <a:prstGeom prst="rect">
            <a:avLst/>
          </a:prstGeom>
        </p:spPr>
        <p:txBody>
          <a:bodyPr>
            <a:normAutofit fontScale="60000" lnSpcReduction="2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lvl="0" algn="ctr"/>
            <a:r>
              <a:rPr lang="en-IN" sz="6000" dirty="0" smtClean="0"/>
              <a:t>12 </a:t>
            </a:r>
            <a:r>
              <a:rPr lang="en-IN" sz="6000" dirty="0" err="1" smtClean="0"/>
              <a:t>percent</a:t>
            </a:r>
            <a:r>
              <a:rPr lang="en-IN" sz="6000" dirty="0" smtClean="0"/>
              <a:t> </a:t>
            </a:r>
            <a:r>
              <a:rPr lang="en-IN" sz="6000" dirty="0"/>
              <a:t>children age 5-14 years works either for their own household or for somebody else</a:t>
            </a:r>
            <a:r>
              <a:rPr lang="en-IN" dirty="0" smtClean="0">
                <a:latin typeface="+mn-lt"/>
              </a:rPr>
              <a:t> </a:t>
            </a:r>
            <a:endParaRPr lang="en-IN" dirty="0">
              <a:latin typeface="+mn-lt"/>
            </a:endParaRPr>
          </a:p>
        </p:txBody>
      </p:sp>
    </p:spTree>
    <p:extLst>
      <p:ext uri="{BB962C8B-B14F-4D97-AF65-F5344CB8AC3E}">
        <p14:creationId xmlns:p14="http://schemas.microsoft.com/office/powerpoint/2010/main" xmlns="" val="1311332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gency FB" pitchFamily="34" charset="0"/>
              </a:rPr>
              <a:t>Some of the National Policies for Children</a:t>
            </a:r>
            <a:endParaRPr lang="en-US" dirty="0">
              <a:latin typeface="Agency FB" pitchFamily="34" charset="0"/>
            </a:endParaRPr>
          </a:p>
        </p:txBody>
      </p:sp>
      <p:sp>
        <p:nvSpPr>
          <p:cNvPr id="3" name="Content Placeholder 2"/>
          <p:cNvSpPr>
            <a:spLocks noGrp="1"/>
          </p:cNvSpPr>
          <p:nvPr>
            <p:ph idx="1"/>
          </p:nvPr>
        </p:nvSpPr>
        <p:spPr/>
        <p:txBody>
          <a:bodyPr>
            <a:noAutofit/>
          </a:bodyPr>
          <a:lstStyle/>
          <a:p>
            <a:pPr>
              <a:lnSpc>
                <a:spcPct val="80000"/>
              </a:lnSpc>
              <a:buBlip>
                <a:blip r:embed="rId2"/>
              </a:buBlip>
            </a:pPr>
            <a:r>
              <a:rPr lang="en-US" sz="2600" dirty="0"/>
              <a:t>National Policy on Children 1974</a:t>
            </a:r>
          </a:p>
          <a:p>
            <a:pPr>
              <a:lnSpc>
                <a:spcPct val="80000"/>
              </a:lnSpc>
              <a:buBlip>
                <a:blip r:embed="rId2"/>
              </a:buBlip>
            </a:pPr>
            <a:r>
              <a:rPr lang="en-US" sz="2600" dirty="0"/>
              <a:t>National Policy on Education (NPE)1986/92</a:t>
            </a:r>
          </a:p>
          <a:p>
            <a:pPr>
              <a:lnSpc>
                <a:spcPct val="80000"/>
              </a:lnSpc>
              <a:buBlip>
                <a:blip r:embed="rId2"/>
              </a:buBlip>
            </a:pPr>
            <a:r>
              <a:rPr lang="en-US" sz="2600" dirty="0"/>
              <a:t>NPE Program of Action 1992</a:t>
            </a:r>
          </a:p>
          <a:p>
            <a:pPr>
              <a:lnSpc>
                <a:spcPct val="80000"/>
              </a:lnSpc>
              <a:buBlip>
                <a:blip r:embed="rId2"/>
              </a:buBlip>
            </a:pPr>
            <a:r>
              <a:rPr lang="en-US" sz="2600" dirty="0"/>
              <a:t>National Plan of Action for Children 1992</a:t>
            </a:r>
          </a:p>
          <a:p>
            <a:pPr>
              <a:lnSpc>
                <a:spcPct val="80000"/>
              </a:lnSpc>
              <a:buBlip>
                <a:blip r:embed="rId2"/>
              </a:buBlip>
            </a:pPr>
            <a:r>
              <a:rPr lang="en-US" sz="2600" dirty="0"/>
              <a:t>National Health policy 2002</a:t>
            </a:r>
          </a:p>
          <a:p>
            <a:pPr>
              <a:lnSpc>
                <a:spcPct val="80000"/>
              </a:lnSpc>
              <a:buBlip>
                <a:blip r:embed="rId2"/>
              </a:buBlip>
            </a:pPr>
            <a:r>
              <a:rPr lang="en-US" sz="2600" dirty="0"/>
              <a:t>National Nutrition Policy 1993</a:t>
            </a:r>
          </a:p>
          <a:p>
            <a:pPr>
              <a:lnSpc>
                <a:spcPct val="80000"/>
              </a:lnSpc>
              <a:buBlip>
                <a:blip r:embed="rId2"/>
              </a:buBlip>
            </a:pPr>
            <a:r>
              <a:rPr lang="en-US" sz="2600" dirty="0"/>
              <a:t>National Plan of Action Nutrition 1995</a:t>
            </a:r>
          </a:p>
          <a:p>
            <a:pPr>
              <a:lnSpc>
                <a:spcPct val="80000"/>
              </a:lnSpc>
              <a:buBlip>
                <a:blip r:embed="rId2"/>
              </a:buBlip>
            </a:pPr>
            <a:r>
              <a:rPr lang="en-US" sz="2600" dirty="0"/>
              <a:t>National Plan  for SAARC decade for the Girl child 1990-2000</a:t>
            </a:r>
          </a:p>
          <a:p>
            <a:pPr>
              <a:lnSpc>
                <a:spcPct val="80000"/>
              </a:lnSpc>
              <a:buBlip>
                <a:blip r:embed="rId2"/>
              </a:buBlip>
            </a:pPr>
            <a:r>
              <a:rPr lang="en-US" sz="2600" dirty="0"/>
              <a:t>National Charter2003/ National Commission for children</a:t>
            </a:r>
          </a:p>
          <a:p>
            <a:pPr>
              <a:lnSpc>
                <a:spcPct val="80000"/>
              </a:lnSpc>
              <a:buBlip>
                <a:blip r:embed="rId2"/>
              </a:buBlip>
            </a:pPr>
            <a:r>
              <a:rPr lang="en-US" sz="2600" dirty="0"/>
              <a:t>Ratification of CRC in Dec 1992</a:t>
            </a:r>
          </a:p>
          <a:p>
            <a:pPr>
              <a:lnSpc>
                <a:spcPct val="80000"/>
              </a:lnSpc>
              <a:buBlip>
                <a:blip r:embed="rId2"/>
              </a:buBlip>
            </a:pPr>
            <a:r>
              <a:rPr lang="en-US" sz="2600" dirty="0"/>
              <a:t>Constitutional provisions-86</a:t>
            </a:r>
            <a:r>
              <a:rPr lang="en-US" sz="2600" baseline="30000" dirty="0"/>
              <a:t>th</a:t>
            </a:r>
            <a:r>
              <a:rPr lang="en-US" sz="2600" dirty="0"/>
              <a:t> amendment</a:t>
            </a:r>
          </a:p>
          <a:p>
            <a:pPr>
              <a:lnSpc>
                <a:spcPct val="80000"/>
              </a:lnSpc>
              <a:buBlip>
                <a:blip r:embed="rId2"/>
              </a:buBlip>
            </a:pPr>
            <a:r>
              <a:rPr lang="en-US" sz="2600" dirty="0"/>
              <a:t>Fundamental Rights/Directive Principles</a:t>
            </a:r>
          </a:p>
          <a:p>
            <a:pPr>
              <a:buBlip>
                <a:blip r:embed="rId2"/>
              </a:buBlip>
            </a:pPr>
            <a:endParaRPr lang="en-US" sz="2600" dirty="0"/>
          </a:p>
        </p:txBody>
      </p:sp>
    </p:spTree>
    <p:extLst>
      <p:ext uri="{BB962C8B-B14F-4D97-AF65-F5344CB8AC3E}">
        <p14:creationId xmlns:p14="http://schemas.microsoft.com/office/powerpoint/2010/main" xmlns="" val="1588798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 name="Picture 3" descr="E:\pics of child policy\poverty_children.storyimage.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l="10756"/>
          <a:stretch>
            <a:fillRect/>
          </a:stretch>
        </p:blipFill>
        <p:spPr bwMode="auto">
          <a:xfrm>
            <a:off x="0" y="-27384"/>
            <a:ext cx="9180512"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2286000" y="3105835"/>
            <a:ext cx="4572000" cy="646331"/>
          </a:xfrm>
          <a:prstGeom prst="rect">
            <a:avLst/>
          </a:prstGeom>
        </p:spPr>
        <p:txBody>
          <a:bodyPr>
            <a:spAutoFit/>
          </a:bodyPr>
          <a:lstStyle/>
          <a:p>
            <a:r>
              <a:rPr lang="en-US" dirty="0"/>
              <a:t>40% of child malnutrition in the developing world is in </a:t>
            </a:r>
            <a:r>
              <a:rPr lang="en-US" dirty="0" smtClean="0"/>
              <a:t>India</a:t>
            </a:r>
            <a:endParaRPr lang="en-US" dirty="0"/>
          </a:p>
        </p:txBody>
      </p:sp>
      <p:sp>
        <p:nvSpPr>
          <p:cNvPr id="5" name="Title 1"/>
          <p:cNvSpPr txBox="1">
            <a:spLocks/>
          </p:cNvSpPr>
          <p:nvPr/>
        </p:nvSpPr>
        <p:spPr>
          <a:xfrm>
            <a:off x="457200" y="2536312"/>
            <a:ext cx="8229600" cy="1252728"/>
          </a:xfrm>
          <a:prstGeom prst="rect">
            <a:avLst/>
          </a:prstGeom>
          <a:solidFill>
            <a:schemeClr val="tx1"/>
          </a:solidFill>
        </p:spPr>
        <p:txBody>
          <a:bodyPr>
            <a:normAutofit fontScale="90000" lnSpcReduction="10000"/>
          </a:bodyPr>
          <a:lst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a:lstStyle>
          <a:p>
            <a:pPr algn="ctr"/>
            <a:r>
              <a:rPr lang="en-US" dirty="0"/>
              <a:t>T</a:t>
            </a:r>
            <a:r>
              <a:rPr lang="en-US" dirty="0" smtClean="0"/>
              <a:t>he Draft National Policy for Children, 2012</a:t>
            </a:r>
            <a:endParaRPr lang="en-US" dirty="0"/>
          </a:p>
        </p:txBody>
      </p:sp>
    </p:spTree>
    <p:extLst>
      <p:ext uri="{BB962C8B-B14F-4D97-AF65-F5344CB8AC3E}">
        <p14:creationId xmlns:p14="http://schemas.microsoft.com/office/powerpoint/2010/main" xmlns="" val="3276937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118872" indent="0">
              <a:buNone/>
            </a:pPr>
            <a:r>
              <a:rPr lang="en-GB" i="1" dirty="0" smtClean="0">
                <a:solidFill>
                  <a:srgbClr val="0000CC"/>
                </a:solidFill>
              </a:rPr>
              <a:t>Of </a:t>
            </a:r>
            <a:r>
              <a:rPr lang="en-GB" i="1" dirty="0">
                <a:solidFill>
                  <a:srgbClr val="0000CC"/>
                </a:solidFill>
              </a:rPr>
              <a:t>every 100 Rupee allocated by the government, only three rupees and seventy-seven </a:t>
            </a:r>
            <a:r>
              <a:rPr lang="en-GB" i="1" dirty="0" err="1">
                <a:solidFill>
                  <a:srgbClr val="0000CC"/>
                </a:solidFill>
              </a:rPr>
              <a:t>paise</a:t>
            </a:r>
            <a:r>
              <a:rPr lang="en-GB" i="1" dirty="0">
                <a:solidFill>
                  <a:srgbClr val="0000CC"/>
                </a:solidFill>
              </a:rPr>
              <a:t> is being allocated for children</a:t>
            </a:r>
            <a:endParaRPr lang="en-US" dirty="0">
              <a:solidFill>
                <a:srgbClr val="0000CC"/>
              </a:solidFill>
            </a:endParaRPr>
          </a:p>
          <a:p>
            <a:pPr marL="118872" lvl="0" indent="0">
              <a:buNone/>
            </a:pPr>
            <a:r>
              <a:rPr lang="en-US" dirty="0"/>
              <a:t/>
            </a:r>
            <a:br>
              <a:rPr lang="en-US" dirty="0"/>
            </a:br>
            <a:endParaRPr lang="en-US" dirty="0" smtClean="0"/>
          </a:p>
          <a:p>
            <a:pPr marL="118872" lvl="0" indent="0">
              <a:buNone/>
            </a:pPr>
            <a:endParaRPr lang="en-US" b="1" dirty="0"/>
          </a:p>
          <a:p>
            <a:pPr marL="118872" lvl="0" indent="0">
              <a:buNone/>
            </a:pPr>
            <a:endParaRPr lang="en-US" b="1" dirty="0" smtClean="0"/>
          </a:p>
          <a:p>
            <a:pPr marL="118872" lvl="0" indent="0">
              <a:buNone/>
            </a:pPr>
            <a:endParaRPr lang="en-US" b="1" dirty="0"/>
          </a:p>
          <a:p>
            <a:pPr marL="118872" lvl="0" indent="0">
              <a:buNone/>
            </a:pPr>
            <a:endParaRPr lang="en-US" b="1" dirty="0" smtClean="0"/>
          </a:p>
          <a:p>
            <a:pPr marL="118872" lvl="0" indent="0">
              <a:buNone/>
            </a:pPr>
            <a:endParaRPr lang="en-US" b="1" dirty="0"/>
          </a:p>
          <a:p>
            <a:pPr marL="118872" lvl="0" indent="0">
              <a:buNone/>
            </a:pPr>
            <a:endParaRPr lang="en-US" b="1" dirty="0" smtClean="0"/>
          </a:p>
          <a:p>
            <a:pPr marL="118872" lvl="0" indent="0">
              <a:buNone/>
            </a:pPr>
            <a:r>
              <a:rPr lang="en-GB" b="1" dirty="0" smtClean="0"/>
              <a:t>Percentage </a:t>
            </a:r>
            <a:r>
              <a:rPr lang="en-GB" b="1" dirty="0"/>
              <a:t>Share of Various Sectors in the Total Child Budget</a:t>
            </a:r>
            <a:endParaRPr lang="en-US" dirty="0"/>
          </a:p>
          <a:p>
            <a:endParaRPr lang="en-US" dirty="0"/>
          </a:p>
        </p:txBody>
      </p:sp>
      <p:pic>
        <p:nvPicPr>
          <p:cNvPr id="4" name="Picture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3768" y="2780928"/>
            <a:ext cx="4536504" cy="2520280"/>
          </a:xfrm>
          <a:prstGeom prst="rect">
            <a:avLst/>
          </a:prstGeom>
          <a:noFill/>
          <a:ln>
            <a:noFill/>
          </a:ln>
        </p:spPr>
      </p:pic>
      <p:sp>
        <p:nvSpPr>
          <p:cNvPr id="6" name="Title 1"/>
          <p:cNvSpPr>
            <a:spLocks noGrp="1"/>
          </p:cNvSpPr>
          <p:nvPr>
            <p:ph type="title"/>
          </p:nvPr>
        </p:nvSpPr>
        <p:spPr>
          <a:xfrm>
            <a:off x="457200" y="155448"/>
            <a:ext cx="8229600" cy="1252728"/>
          </a:xfrm>
        </p:spPr>
        <p:txBody>
          <a:bodyPr>
            <a:normAutofit/>
          </a:bodyPr>
          <a:lstStyle/>
          <a:p>
            <a:pPr lvl="0"/>
            <a:r>
              <a:rPr lang="en-US" dirty="0">
                <a:latin typeface="Agency FB" pitchFamily="34" charset="0"/>
              </a:rPr>
              <a:t>Child Budgeting in India</a:t>
            </a:r>
          </a:p>
        </p:txBody>
      </p:sp>
    </p:spTree>
    <p:extLst>
      <p:ext uri="{BB962C8B-B14F-4D97-AF65-F5344CB8AC3E}">
        <p14:creationId xmlns:p14="http://schemas.microsoft.com/office/powerpoint/2010/main" xmlns="" val="18991461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327</TotalTime>
  <Words>884</Words>
  <Application>Microsoft Office PowerPoint</Application>
  <PresentationFormat>On-screen Show (4:3)</PresentationFormat>
  <Paragraphs>185</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Module</vt:lpstr>
      <vt:lpstr>Slide 1</vt:lpstr>
      <vt:lpstr>Slide 2</vt:lpstr>
      <vt:lpstr>Slide 3</vt:lpstr>
      <vt:lpstr>Slide 4</vt:lpstr>
      <vt:lpstr>Slide 5</vt:lpstr>
      <vt:lpstr>Slide 6</vt:lpstr>
      <vt:lpstr>Some of the National Policies for Children</vt:lpstr>
      <vt:lpstr>Slide 8</vt:lpstr>
      <vt:lpstr>Child Budgeting in India</vt:lpstr>
      <vt:lpstr>What is Public Good in the Policy?</vt:lpstr>
      <vt:lpstr>What is Public Good in the Policy?</vt:lpstr>
      <vt:lpstr> Who are the Stakeholders?</vt:lpstr>
      <vt:lpstr>Elements of the Policy</vt:lpstr>
      <vt:lpstr>Elements of the Policy</vt:lpstr>
      <vt:lpstr>Elements of the Policy</vt:lpstr>
      <vt:lpstr>Elements of the Policy</vt:lpstr>
      <vt:lpstr>Elements of the Policy</vt:lpstr>
      <vt:lpstr>Implementation</vt:lpstr>
      <vt:lpstr>Merits</vt:lpstr>
      <vt:lpstr>Merits</vt:lpstr>
      <vt:lpstr>Demerits</vt:lpstr>
      <vt:lpstr>International Perspective</vt:lpstr>
      <vt:lpstr>Alternate Policy Recommendations</vt:lpstr>
      <vt:lpstr>Contd….</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admin</cp:lastModifiedBy>
  <cp:revision>40</cp:revision>
  <dcterms:created xsi:type="dcterms:W3CDTF">2012-11-19T17:11:55Z</dcterms:created>
  <dcterms:modified xsi:type="dcterms:W3CDTF">2012-11-22T08:57:20Z</dcterms:modified>
</cp:coreProperties>
</file>